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7.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Default Extension="pdf" ContentType="application/pd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87"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9" r:id="rId8"/>
    <p:sldId id="262" r:id="rId9"/>
    <p:sldId id="263" r:id="rId10"/>
    <p:sldId id="264" r:id="rId11"/>
    <p:sldId id="265" r:id="rId12"/>
    <p:sldId id="266" r:id="rId13"/>
    <p:sldId id="267" r:id="rId14"/>
    <p:sldId id="271" r:id="rId15"/>
    <p:sldId id="270" r:id="rId16"/>
    <p:sldId id="27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22822" autoAdjust="0"/>
    <p:restoredTop sz="94660"/>
  </p:normalViewPr>
  <p:slideViewPr>
    <p:cSldViewPr snapToObjects="1">
      <p:cViewPr varScale="1">
        <p:scale>
          <a:sx n="105" d="100"/>
          <a:sy n="105" d="100"/>
        </p:scale>
        <p:origin x="-63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1D5FFF-BD24-2E4B-ACC6-74265DEBE0B9}" type="datetimeFigureOut">
              <a:rPr lang="en-US" smtClean="0"/>
              <a:pPr/>
              <a:t>6/12/12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81D426-F0A0-1D41-B40A-0541F5E9CE1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67C11B-4083-F448-84B3-BD8EB2FA2A25}" type="datetimeFigureOut">
              <a:rPr lang="en-US" smtClean="0"/>
              <a:pPr/>
              <a:t>6/12/12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D58A13-0881-614A-B740-74E935AB18E2}"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D58A13-0881-614A-B740-74E935AB18E2}"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D58A13-0881-614A-B740-74E935AB18E2}"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08C6A0A5-7313-2640-A3F2-DC0E13794D03}" type="datetime1">
              <a:rPr lang="en-US" smtClean="0"/>
              <a:pPr/>
              <a:t>6/12/12</a:t>
            </a:fld>
            <a:endParaRPr lang="en-US"/>
          </a:p>
        </p:txBody>
      </p:sp>
      <p:sp>
        <p:nvSpPr>
          <p:cNvPr id="16" name="Slide Number Placeholder 15"/>
          <p:cNvSpPr>
            <a:spLocks noGrp="1"/>
          </p:cNvSpPr>
          <p:nvPr>
            <p:ph type="sldNum" sz="quarter" idx="11"/>
          </p:nvPr>
        </p:nvSpPr>
        <p:spPr/>
        <p:txBody>
          <a:bodyPr/>
          <a:lstStyle/>
          <a:p>
            <a:fld id="{67299863-F9E9-E042-A0B1-0B9E80FA7CA0}" type="slidenum">
              <a:rPr lang="en-US" smtClean="0"/>
              <a:pPr/>
              <a:t>‹#›</a:t>
            </a:fld>
            <a:endParaRPr lang="en-US"/>
          </a:p>
        </p:txBody>
      </p:sp>
      <p:sp>
        <p:nvSpPr>
          <p:cNvPr id="17" name="Footer Placeholder 16"/>
          <p:cNvSpPr>
            <a:spLocks noGrp="1"/>
          </p:cNvSpPr>
          <p:nvPr>
            <p:ph type="ftr" sz="quarter" idx="12"/>
          </p:nvPr>
        </p:nvSpPr>
        <p:spPr/>
        <p:txBody>
          <a:bodyPr/>
          <a:lstStyle/>
          <a:p>
            <a:r>
              <a:rPr lang="en-US" smtClean="0"/>
              <a:t>MDC 2011 Annual Report</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069C0E-6C5E-534C-A3DE-A73223DE84F7}" type="datetime1">
              <a:rPr lang="en-US" smtClean="0"/>
              <a:pPr/>
              <a:t>6/12/12</a:t>
            </a:fld>
            <a:endParaRPr lang="en-US"/>
          </a:p>
        </p:txBody>
      </p:sp>
      <p:sp>
        <p:nvSpPr>
          <p:cNvPr id="5" name="Footer Placeholder 4"/>
          <p:cNvSpPr>
            <a:spLocks noGrp="1"/>
          </p:cNvSpPr>
          <p:nvPr>
            <p:ph type="ftr" sz="quarter" idx="11"/>
          </p:nvPr>
        </p:nvSpPr>
        <p:spPr/>
        <p:txBody>
          <a:bodyPr/>
          <a:lstStyle/>
          <a:p>
            <a:r>
              <a:rPr lang="en-US" smtClean="0"/>
              <a:t>MDC 2011 Annual Report</a:t>
            </a:r>
            <a:endParaRPr lang="en-US"/>
          </a:p>
        </p:txBody>
      </p:sp>
      <p:sp>
        <p:nvSpPr>
          <p:cNvPr id="6" name="Slide Number Placeholder 5"/>
          <p:cNvSpPr>
            <a:spLocks noGrp="1"/>
          </p:cNvSpPr>
          <p:nvPr>
            <p:ph type="sldNum" sz="quarter" idx="12"/>
          </p:nvPr>
        </p:nvSpPr>
        <p:spPr/>
        <p:txBody>
          <a:bodyPr/>
          <a:lstStyle/>
          <a:p>
            <a:fld id="{67299863-F9E9-E042-A0B1-0B9E80FA7C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F62FDB-E242-C142-A09A-AAAD14FC3BCC}" type="datetime1">
              <a:rPr lang="en-US" smtClean="0"/>
              <a:pPr/>
              <a:t>6/12/12</a:t>
            </a:fld>
            <a:endParaRPr lang="en-US"/>
          </a:p>
        </p:txBody>
      </p:sp>
      <p:sp>
        <p:nvSpPr>
          <p:cNvPr id="5" name="Footer Placeholder 4"/>
          <p:cNvSpPr>
            <a:spLocks noGrp="1"/>
          </p:cNvSpPr>
          <p:nvPr>
            <p:ph type="ftr" sz="quarter" idx="11"/>
          </p:nvPr>
        </p:nvSpPr>
        <p:spPr/>
        <p:txBody>
          <a:bodyPr/>
          <a:lstStyle/>
          <a:p>
            <a:r>
              <a:rPr lang="en-US" smtClean="0"/>
              <a:t>MDC 2011 Annual Report</a:t>
            </a:r>
            <a:endParaRPr lang="en-US"/>
          </a:p>
        </p:txBody>
      </p:sp>
      <p:sp>
        <p:nvSpPr>
          <p:cNvPr id="6" name="Slide Number Placeholder 5"/>
          <p:cNvSpPr>
            <a:spLocks noGrp="1"/>
          </p:cNvSpPr>
          <p:nvPr>
            <p:ph type="sldNum" sz="quarter" idx="12"/>
          </p:nvPr>
        </p:nvSpPr>
        <p:spPr/>
        <p:txBody>
          <a:bodyPr/>
          <a:lstStyle/>
          <a:p>
            <a:fld id="{67299863-F9E9-E042-A0B1-0B9E80FA7CA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EA6F243E-2889-1B45-A9D9-518EA30B5726}" type="datetime1">
              <a:rPr lang="en-US" smtClean="0"/>
              <a:pPr/>
              <a:t>6/12/12</a:t>
            </a:fld>
            <a:endParaRPr lang="en-US"/>
          </a:p>
        </p:txBody>
      </p:sp>
      <p:sp>
        <p:nvSpPr>
          <p:cNvPr id="15" name="Slide Number Placeholder 14"/>
          <p:cNvSpPr>
            <a:spLocks noGrp="1"/>
          </p:cNvSpPr>
          <p:nvPr>
            <p:ph type="sldNum" sz="quarter" idx="15"/>
          </p:nvPr>
        </p:nvSpPr>
        <p:spPr/>
        <p:txBody>
          <a:bodyPr/>
          <a:lstStyle>
            <a:lvl1pPr algn="ctr">
              <a:defRPr/>
            </a:lvl1pPr>
          </a:lstStyle>
          <a:p>
            <a:fld id="{67299863-F9E9-E042-A0B1-0B9E80FA7CA0}" type="slidenum">
              <a:rPr lang="en-US" smtClean="0"/>
              <a:pPr/>
              <a:t>‹#›</a:t>
            </a:fld>
            <a:endParaRPr lang="en-US"/>
          </a:p>
        </p:txBody>
      </p:sp>
      <p:sp>
        <p:nvSpPr>
          <p:cNvPr id="16" name="Footer Placeholder 15"/>
          <p:cNvSpPr>
            <a:spLocks noGrp="1"/>
          </p:cNvSpPr>
          <p:nvPr>
            <p:ph type="ftr" sz="quarter" idx="16"/>
          </p:nvPr>
        </p:nvSpPr>
        <p:spPr/>
        <p:txBody>
          <a:bodyPr/>
          <a:lstStyle/>
          <a:p>
            <a:r>
              <a:rPr lang="en-US" smtClean="0"/>
              <a:t>MDC 2011 Annual Report</a:t>
            </a:r>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23F9C8-42A0-124A-A62B-66B5136638F3}" type="datetime1">
              <a:rPr lang="en-US" smtClean="0"/>
              <a:pPr/>
              <a:t>6/12/12</a:t>
            </a:fld>
            <a:endParaRPr lang="en-US"/>
          </a:p>
        </p:txBody>
      </p:sp>
      <p:sp>
        <p:nvSpPr>
          <p:cNvPr id="5" name="Footer Placeholder 4"/>
          <p:cNvSpPr>
            <a:spLocks noGrp="1"/>
          </p:cNvSpPr>
          <p:nvPr>
            <p:ph type="ftr" sz="quarter" idx="11"/>
          </p:nvPr>
        </p:nvSpPr>
        <p:spPr/>
        <p:txBody>
          <a:bodyPr/>
          <a:lstStyle/>
          <a:p>
            <a:r>
              <a:rPr lang="en-US" smtClean="0"/>
              <a:t>MDC 2011 Annual Report</a:t>
            </a:r>
            <a:endParaRPr lang="en-US"/>
          </a:p>
        </p:txBody>
      </p:sp>
      <p:sp>
        <p:nvSpPr>
          <p:cNvPr id="6" name="Slide Number Placeholder 5"/>
          <p:cNvSpPr>
            <a:spLocks noGrp="1"/>
          </p:cNvSpPr>
          <p:nvPr>
            <p:ph type="sldNum" sz="quarter" idx="12"/>
          </p:nvPr>
        </p:nvSpPr>
        <p:spPr/>
        <p:txBody>
          <a:bodyPr/>
          <a:lstStyle/>
          <a:p>
            <a:fld id="{67299863-F9E9-E042-A0B1-0B9E80FA7CA0}"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75934B-58E5-574B-A7FC-23799BD7B619}" type="datetime1">
              <a:rPr lang="en-US" smtClean="0"/>
              <a:pPr/>
              <a:t>6/12/12</a:t>
            </a:fld>
            <a:endParaRPr lang="en-US"/>
          </a:p>
        </p:txBody>
      </p:sp>
      <p:sp>
        <p:nvSpPr>
          <p:cNvPr id="6" name="Footer Placeholder 5"/>
          <p:cNvSpPr>
            <a:spLocks noGrp="1"/>
          </p:cNvSpPr>
          <p:nvPr>
            <p:ph type="ftr" sz="quarter" idx="11"/>
          </p:nvPr>
        </p:nvSpPr>
        <p:spPr/>
        <p:txBody>
          <a:bodyPr/>
          <a:lstStyle/>
          <a:p>
            <a:r>
              <a:rPr lang="en-US" smtClean="0"/>
              <a:t>MDC 2011 Annual Report</a:t>
            </a:r>
            <a:endParaRPr lang="en-US"/>
          </a:p>
        </p:txBody>
      </p:sp>
      <p:sp>
        <p:nvSpPr>
          <p:cNvPr id="7" name="Slide Number Placeholder 6"/>
          <p:cNvSpPr>
            <a:spLocks noGrp="1"/>
          </p:cNvSpPr>
          <p:nvPr>
            <p:ph type="sldNum" sz="quarter" idx="12"/>
          </p:nvPr>
        </p:nvSpPr>
        <p:spPr/>
        <p:txBody>
          <a:bodyPr/>
          <a:lstStyle/>
          <a:p>
            <a:fld id="{67299863-F9E9-E042-A0B1-0B9E80FA7CA0}"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7299863-F9E9-E042-A0B1-0B9E80FA7CA0}" type="slidenum">
              <a:rPr lang="en-US" smtClean="0"/>
              <a:pPr/>
              <a:t>‹#›</a:t>
            </a:fld>
            <a:endParaRPr lang="en-US"/>
          </a:p>
        </p:txBody>
      </p:sp>
      <p:sp>
        <p:nvSpPr>
          <p:cNvPr id="8" name="Footer Placeholder 7"/>
          <p:cNvSpPr>
            <a:spLocks noGrp="1"/>
          </p:cNvSpPr>
          <p:nvPr>
            <p:ph type="ftr" sz="quarter" idx="11"/>
          </p:nvPr>
        </p:nvSpPr>
        <p:spPr/>
        <p:txBody>
          <a:bodyPr/>
          <a:lstStyle/>
          <a:p>
            <a:r>
              <a:rPr lang="en-US" smtClean="0"/>
              <a:t>MDC 2011 Annual Report</a:t>
            </a:r>
            <a:endParaRPr lang="en-US"/>
          </a:p>
        </p:txBody>
      </p:sp>
      <p:sp>
        <p:nvSpPr>
          <p:cNvPr id="7" name="Date Placeholder 6"/>
          <p:cNvSpPr>
            <a:spLocks noGrp="1"/>
          </p:cNvSpPr>
          <p:nvPr>
            <p:ph type="dt" sz="half" idx="10"/>
          </p:nvPr>
        </p:nvSpPr>
        <p:spPr/>
        <p:txBody>
          <a:bodyPr/>
          <a:lstStyle/>
          <a:p>
            <a:fld id="{B4A4F9C0-206E-A745-8147-178842CCDD90}" type="datetime1">
              <a:rPr lang="en-US" smtClean="0"/>
              <a:pPr/>
              <a:t>6/12/12</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A0EDE7-7A5D-6642-A233-C57A9ECCE43F}" type="datetime1">
              <a:rPr lang="en-US" smtClean="0"/>
              <a:pPr/>
              <a:t>6/12/12</a:t>
            </a:fld>
            <a:endParaRPr lang="en-US"/>
          </a:p>
        </p:txBody>
      </p:sp>
      <p:sp>
        <p:nvSpPr>
          <p:cNvPr id="4" name="Footer Placeholder 3"/>
          <p:cNvSpPr>
            <a:spLocks noGrp="1"/>
          </p:cNvSpPr>
          <p:nvPr>
            <p:ph type="ftr" sz="quarter" idx="11"/>
          </p:nvPr>
        </p:nvSpPr>
        <p:spPr/>
        <p:txBody>
          <a:bodyPr/>
          <a:lstStyle/>
          <a:p>
            <a:r>
              <a:rPr lang="en-US" smtClean="0"/>
              <a:t>MDC 2011 Annual Report</a:t>
            </a:r>
            <a:endParaRPr lang="en-US"/>
          </a:p>
        </p:txBody>
      </p:sp>
      <p:sp>
        <p:nvSpPr>
          <p:cNvPr id="5" name="Slide Number Placeholder 4"/>
          <p:cNvSpPr>
            <a:spLocks noGrp="1"/>
          </p:cNvSpPr>
          <p:nvPr>
            <p:ph type="sldNum" sz="quarter" idx="12"/>
          </p:nvPr>
        </p:nvSpPr>
        <p:spPr/>
        <p:txBody>
          <a:bodyPr/>
          <a:lstStyle/>
          <a:p>
            <a:fld id="{67299863-F9E9-E042-A0B1-0B9E80FA7CA0}"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53DA3-793A-1E49-9B15-A085A37EBA09}" type="datetime1">
              <a:rPr lang="en-US" smtClean="0"/>
              <a:pPr/>
              <a:t>6/12/12</a:t>
            </a:fld>
            <a:endParaRPr lang="en-US"/>
          </a:p>
        </p:txBody>
      </p:sp>
      <p:sp>
        <p:nvSpPr>
          <p:cNvPr id="3" name="Footer Placeholder 2"/>
          <p:cNvSpPr>
            <a:spLocks noGrp="1"/>
          </p:cNvSpPr>
          <p:nvPr>
            <p:ph type="ftr" sz="quarter" idx="11"/>
          </p:nvPr>
        </p:nvSpPr>
        <p:spPr/>
        <p:txBody>
          <a:bodyPr/>
          <a:lstStyle/>
          <a:p>
            <a:r>
              <a:rPr lang="en-US" smtClean="0"/>
              <a:t>MDC 2011 Annual Report</a:t>
            </a:r>
            <a:endParaRPr lang="en-US"/>
          </a:p>
        </p:txBody>
      </p:sp>
      <p:sp>
        <p:nvSpPr>
          <p:cNvPr id="4" name="Slide Number Placeholder 3"/>
          <p:cNvSpPr>
            <a:spLocks noGrp="1"/>
          </p:cNvSpPr>
          <p:nvPr>
            <p:ph type="sldNum" sz="quarter" idx="12"/>
          </p:nvPr>
        </p:nvSpPr>
        <p:spPr/>
        <p:txBody>
          <a:bodyPr/>
          <a:lstStyle/>
          <a:p>
            <a:fld id="{67299863-F9E9-E042-A0B1-0B9E80FA7C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6619967E-13C3-C249-B3F4-5B1DDEC5D8A4}" type="datetime1">
              <a:rPr lang="en-US" smtClean="0"/>
              <a:pPr/>
              <a:t>6/12/12</a:t>
            </a:fld>
            <a:endParaRPr lang="en-US"/>
          </a:p>
        </p:txBody>
      </p:sp>
      <p:sp>
        <p:nvSpPr>
          <p:cNvPr id="9" name="Slide Number Placeholder 8"/>
          <p:cNvSpPr>
            <a:spLocks noGrp="1"/>
          </p:cNvSpPr>
          <p:nvPr>
            <p:ph type="sldNum" sz="quarter" idx="15"/>
          </p:nvPr>
        </p:nvSpPr>
        <p:spPr/>
        <p:txBody>
          <a:bodyPr/>
          <a:lstStyle/>
          <a:p>
            <a:fld id="{67299863-F9E9-E042-A0B1-0B9E80FA7CA0}" type="slidenum">
              <a:rPr lang="en-US" smtClean="0"/>
              <a:pPr/>
              <a:t>‹#›</a:t>
            </a:fld>
            <a:endParaRPr lang="en-US"/>
          </a:p>
        </p:txBody>
      </p:sp>
      <p:sp>
        <p:nvSpPr>
          <p:cNvPr id="10" name="Footer Placeholder 9"/>
          <p:cNvSpPr>
            <a:spLocks noGrp="1"/>
          </p:cNvSpPr>
          <p:nvPr>
            <p:ph type="ftr" sz="quarter" idx="16"/>
          </p:nvPr>
        </p:nvSpPr>
        <p:spPr/>
        <p:txBody>
          <a:bodyPr/>
          <a:lstStyle/>
          <a:p>
            <a:r>
              <a:rPr lang="en-US" smtClean="0"/>
              <a:t>MDC 2011 Annual Report</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0253694C-A129-6F41-B8B6-9AB02D0BA67C}" type="datetime1">
              <a:rPr lang="en-US" smtClean="0"/>
              <a:pPr/>
              <a:t>6/12/12</a:t>
            </a:fld>
            <a:endParaRPr lang="en-US"/>
          </a:p>
        </p:txBody>
      </p:sp>
      <p:sp>
        <p:nvSpPr>
          <p:cNvPr id="9" name="Slide Number Placeholder 8"/>
          <p:cNvSpPr>
            <a:spLocks noGrp="1"/>
          </p:cNvSpPr>
          <p:nvPr>
            <p:ph type="sldNum" sz="quarter" idx="11"/>
          </p:nvPr>
        </p:nvSpPr>
        <p:spPr/>
        <p:txBody>
          <a:bodyPr/>
          <a:lstStyle/>
          <a:p>
            <a:fld id="{67299863-F9E9-E042-A0B1-0B9E80FA7CA0}" type="slidenum">
              <a:rPr lang="en-US" smtClean="0"/>
              <a:pPr/>
              <a:t>‹#›</a:t>
            </a:fld>
            <a:endParaRPr lang="en-US"/>
          </a:p>
        </p:txBody>
      </p:sp>
      <p:sp>
        <p:nvSpPr>
          <p:cNvPr id="10" name="Footer Placeholder 9"/>
          <p:cNvSpPr>
            <a:spLocks noGrp="1"/>
          </p:cNvSpPr>
          <p:nvPr>
            <p:ph type="ftr" sz="quarter" idx="12"/>
          </p:nvPr>
        </p:nvSpPr>
        <p:spPr/>
        <p:txBody>
          <a:bodyPr/>
          <a:lstStyle/>
          <a:p>
            <a:r>
              <a:rPr lang="en-US" smtClean="0"/>
              <a:t>MDC 2011 Annual Report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D575906-B93D-9E4F-B55D-A6318D169BEE}" type="datetime1">
              <a:rPr lang="en-US" smtClean="0"/>
              <a:pPr/>
              <a:t>6/12/12</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r>
              <a:rPr lang="en-US" smtClean="0"/>
              <a:t>MDC 2011 Annual Report</a:t>
            </a:r>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7299863-F9E9-E042-A0B1-0B9E80FA7CA0}"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meridiandevelopmentcorp.com" TargetMode="External"/><Relationship Id="rId4" Type="http://schemas.openxmlformats.org/officeDocument/2006/relationships/hyperlink" Target="http://www.meridiandevelopmentcorp.com/groundfloor" TargetMode="External"/><Relationship Id="rId5" Type="http://schemas.openxmlformats.org/officeDocument/2006/relationships/hyperlink" Target="http://www.destination-downtown.org" TargetMode="External"/><Relationship Id="rId6" Type="http://schemas.openxmlformats.org/officeDocument/2006/relationships/hyperlink" Target="mailto:ashley@meridiandevelopmentcorp.com"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df"/><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MDC_fullcolor.jpg"/>
          <p:cNvPicPr>
            <a:picLocks noGrp="1" noChangeAspect="1"/>
          </p:cNvPicPr>
          <p:nvPr>
            <p:ph idx="1"/>
          </p:nvPr>
        </p:nvPicPr>
        <p:blipFill>
          <a:blip r:embed="rId2"/>
          <a:srcRect t="-26049" b="-26049"/>
          <a:stretch>
            <a:fillRect/>
          </a:stretch>
        </p:blipFill>
        <p:spPr/>
      </p:pic>
      <p:sp>
        <p:nvSpPr>
          <p:cNvPr id="11" name="Title 10"/>
          <p:cNvSpPr>
            <a:spLocks noGrp="1"/>
          </p:cNvSpPr>
          <p:nvPr>
            <p:ph type="title"/>
          </p:nvPr>
        </p:nvSpPr>
        <p:spPr/>
        <p:txBody>
          <a:bodyPr>
            <a:normAutofit/>
          </a:bodyPr>
          <a:lstStyle/>
          <a:p>
            <a:pPr algn="ctr"/>
            <a:r>
              <a:rPr lang="en-US" sz="2400" b="1" dirty="0" smtClean="0">
                <a:effectLst/>
                <a:latin typeface="Bookman Old Style"/>
                <a:cs typeface="Bookman Old Style"/>
              </a:rPr>
              <a:t>MERIDIAN DEVELOPMENT CORPORATION</a:t>
            </a:r>
            <a:br>
              <a:rPr lang="en-US" sz="2400" b="1" dirty="0" smtClean="0">
                <a:effectLst/>
                <a:latin typeface="Bookman Old Style"/>
                <a:cs typeface="Bookman Old Style"/>
              </a:rPr>
            </a:br>
            <a:r>
              <a:rPr lang="en-US" sz="2400" b="1" i="1" dirty="0" smtClean="0">
                <a:effectLst/>
                <a:latin typeface="Bookman Old Style"/>
                <a:cs typeface="Bookman Old Style"/>
              </a:rPr>
              <a:t>2011 Annual Report</a:t>
            </a:r>
            <a:endParaRPr lang="en-US" sz="2400" b="1" dirty="0">
              <a:effectLst/>
              <a:latin typeface="Bookman Old Style"/>
              <a:cs typeface="Bookman Old Style"/>
            </a:endParaRPr>
          </a:p>
        </p:txBody>
      </p:sp>
      <p:sp>
        <p:nvSpPr>
          <p:cNvPr id="4" name="Slide Number Placeholder 3"/>
          <p:cNvSpPr>
            <a:spLocks noGrp="1"/>
          </p:cNvSpPr>
          <p:nvPr>
            <p:ph type="sldNum" sz="quarter" idx="15"/>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DOWNTOWN INVESTMENT </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PARKING</a:t>
            </a:r>
            <a:endParaRPr lang="en-US" sz="2400" b="1" dirty="0">
              <a:effectLst>
                <a:outerShdw blurRad="38100" dist="38100" dir="2700000" algn="tl">
                  <a:srgbClr val="000000">
                    <a:alpha val="43137"/>
                  </a:srgbClr>
                </a:outerShdw>
              </a:effectLst>
              <a:latin typeface="Bookman Old Style"/>
              <a:cs typeface="Bookman Old Style"/>
            </a:endParaRPr>
          </a:p>
        </p:txBody>
      </p:sp>
      <p:sp>
        <p:nvSpPr>
          <p:cNvPr id="3" name="Content Placeholder 2"/>
          <p:cNvSpPr>
            <a:spLocks noGrp="1"/>
          </p:cNvSpPr>
          <p:nvPr>
            <p:ph sz="half" idx="1"/>
          </p:nvPr>
        </p:nvSpPr>
        <p:spPr>
          <a:xfrm>
            <a:off x="457200" y="1524000"/>
            <a:ext cx="4059936" cy="5029200"/>
          </a:xfrm>
        </p:spPr>
        <p:txBody>
          <a:bodyPr>
            <a:normAutofit fontScale="40000" lnSpcReduction="20000"/>
          </a:bodyPr>
          <a:lstStyle/>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Currently, Meridian Police enforce time limitations between 8 a.m. and 6 p.m., Monday through Friday, on designated street in the area from Carlton Avenue to the railroad tracks and Meridian Road to Third Street. The enforcement is geared to ensure more parking is available for downtown patrons. </a:t>
            </a:r>
          </a:p>
          <a:p>
            <a:pPr>
              <a:lnSpc>
                <a:spcPct val="120000"/>
              </a:lnSpc>
              <a:spcBef>
                <a:spcPts val="0"/>
              </a:spcBef>
              <a:buNone/>
            </a:pPr>
            <a:endParaRPr lang="en-US" sz="3000" b="1" dirty="0" smtClean="0">
              <a:effectLst>
                <a:outerShdw blurRad="38100" dist="38100" dir="2700000" algn="tl">
                  <a:srgbClr val="000000">
                    <a:alpha val="43137"/>
                  </a:srgbClr>
                </a:outerShdw>
              </a:effectLst>
              <a:latin typeface="Bookman Old Style"/>
              <a:cs typeface="Bookman Old Style"/>
            </a:endParaRPr>
          </a:p>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Based upon concerns from business owners, patrons and interviews, MDC convened a committee to evaluate the parking in Meridian’s downtown core specifically focusing on Broadway Avenue to the south, Second Street to the east, Pine Street to the north and Meridian Road to the west. </a:t>
            </a:r>
          </a:p>
          <a:p>
            <a:pPr>
              <a:lnSpc>
                <a:spcPct val="120000"/>
              </a:lnSpc>
              <a:spcBef>
                <a:spcPts val="0"/>
              </a:spcBef>
              <a:buNone/>
            </a:pPr>
            <a:endParaRPr lang="en-US" sz="3000" b="1" dirty="0" smtClean="0">
              <a:effectLst>
                <a:outerShdw blurRad="38100" dist="38100" dir="2700000" algn="tl">
                  <a:srgbClr val="000000">
                    <a:alpha val="43137"/>
                  </a:srgbClr>
                </a:outerShdw>
              </a:effectLst>
              <a:latin typeface="Bookman Old Style"/>
              <a:cs typeface="Bookman Old Style"/>
            </a:endParaRPr>
          </a:p>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The evaluation included interviews with those impacted by the parking regulations and discussions with ACHD and the City of Meridian’s Police Department.</a:t>
            </a:r>
          </a:p>
          <a:p>
            <a:pPr>
              <a:lnSpc>
                <a:spcPct val="120000"/>
              </a:lnSpc>
              <a:spcBef>
                <a:spcPts val="0"/>
              </a:spcBef>
              <a:buNone/>
            </a:pPr>
            <a:endParaRPr lang="en-US" sz="3000" b="1" dirty="0" smtClean="0">
              <a:effectLst>
                <a:outerShdw blurRad="38100" dist="38100" dir="2700000" algn="tl">
                  <a:srgbClr val="000000">
                    <a:alpha val="43137"/>
                  </a:srgbClr>
                </a:outerShdw>
              </a:effectLst>
              <a:latin typeface="Bookman Old Style"/>
              <a:cs typeface="Bookman Old Style"/>
            </a:endParaRPr>
          </a:p>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Recommendations will be made to the MDC Board in early 2012 with a public outreach program prior to final adoption.</a:t>
            </a:r>
          </a:p>
          <a:p>
            <a:endParaRPr lang="en-US" dirty="0"/>
          </a:p>
        </p:txBody>
      </p:sp>
      <p:pic>
        <p:nvPicPr>
          <p:cNvPr id="5" name="Content Placeholder 4" descr="Parking Sign"/>
          <p:cNvPicPr>
            <a:picLocks noGrp="1" noChangeAspect="1"/>
          </p:cNvPicPr>
          <p:nvPr>
            <p:ph sz="half" idx="2"/>
          </p:nvPr>
        </p:nvPicPr>
        <p:blipFill>
          <a:blip r:embed="rId3"/>
          <a:srcRect t="-25398" b="-25398"/>
          <a:stretch>
            <a:fillRect/>
          </a:stretch>
        </p:blipFill>
        <p:spPr/>
      </p:pic>
      <p:sp>
        <p:nvSpPr>
          <p:cNvPr id="6" name="Slide Number Placeholder 5"/>
          <p:cNvSpPr>
            <a:spLocks noGrp="1"/>
          </p:cNvSpPr>
          <p:nvPr>
            <p:ph type="sldNum" sz="quarter" idx="12"/>
          </p:nvPr>
        </p:nvSpPr>
        <p:spPr/>
        <p:txBody>
          <a:bodyPr/>
          <a:lstStyle/>
          <a:p>
            <a:fld id="{67299863-F9E9-E042-A0B1-0B9E80FA7CA0}" type="slidenum">
              <a:rPr lang="en-US" smtClean="0"/>
              <a:pPr/>
              <a:t>10</a:t>
            </a:fld>
            <a:endParaRPr lang="en-US"/>
          </a:p>
        </p:txBody>
      </p:sp>
      <p:sp>
        <p:nvSpPr>
          <p:cNvPr id="7" name="Footer Placeholder 6"/>
          <p:cNvSpPr>
            <a:spLocks noGrp="1"/>
          </p:cNvSpPr>
          <p:nvPr>
            <p:ph type="ftr" sz="quarter" idx="11"/>
          </p:nvPr>
        </p:nvSpPr>
        <p:spPr/>
        <p:txBody>
          <a:bodyPr/>
          <a:lstStyle/>
          <a:p>
            <a:r>
              <a:rPr lang="en-US" smtClean="0"/>
              <a:t>MDC 2011 Annual Report</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DOWNTOWN INVESTMENT</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THE GROUND FLOOR</a:t>
            </a:r>
            <a:endParaRPr lang="en-US" sz="2400" b="1" dirty="0">
              <a:effectLst>
                <a:outerShdw blurRad="38100" dist="38100" dir="2700000" algn="tl">
                  <a:srgbClr val="000000">
                    <a:alpha val="43137"/>
                  </a:srgbClr>
                </a:outerShdw>
              </a:effectLst>
              <a:latin typeface="Bookman Old Style"/>
              <a:cs typeface="Bookman Old Style"/>
            </a:endParaRPr>
          </a:p>
        </p:txBody>
      </p:sp>
      <p:pic>
        <p:nvPicPr>
          <p:cNvPr id="5" name="Content Placeholder 4" descr="GF Photo"/>
          <p:cNvPicPr>
            <a:picLocks noGrp="1" noChangeAspect="1"/>
          </p:cNvPicPr>
          <p:nvPr>
            <p:ph sz="half" idx="1"/>
          </p:nvPr>
        </p:nvPicPr>
        <p:blipFill>
          <a:blip r:embed="rId2"/>
          <a:srcRect t="-25398" b="-25398"/>
          <a:stretch>
            <a:fillRect/>
          </a:stretch>
        </p:blipFill>
        <p:spPr/>
      </p:pic>
      <p:sp>
        <p:nvSpPr>
          <p:cNvPr id="4" name="Content Placeholder 3"/>
          <p:cNvSpPr>
            <a:spLocks noGrp="1"/>
          </p:cNvSpPr>
          <p:nvPr>
            <p:ph sz="half" idx="2"/>
          </p:nvPr>
        </p:nvSpPr>
        <p:spPr/>
        <p:txBody>
          <a:bodyPr>
            <a:normAutofit fontScale="32500" lnSpcReduction="20000"/>
          </a:bodyPr>
          <a:lstStyle/>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MDC is committed to fostering a culture of innovation in Downtown Meridian.</a:t>
            </a:r>
          </a:p>
          <a:p>
            <a:pPr>
              <a:lnSpc>
                <a:spcPct val="120000"/>
              </a:lnSpc>
              <a:spcBef>
                <a:spcPts val="0"/>
              </a:spcBef>
              <a:buNone/>
            </a:pPr>
            <a:endParaRPr lang="en-US" sz="3000" b="1" dirty="0" smtClean="0">
              <a:effectLst>
                <a:outerShdw blurRad="38100" dist="38100" dir="2700000" algn="tl">
                  <a:srgbClr val="000000">
                    <a:alpha val="43137"/>
                  </a:srgbClr>
                </a:outerShdw>
              </a:effectLst>
              <a:latin typeface="Bookman Old Style"/>
              <a:cs typeface="Bookman Old Style"/>
            </a:endParaRPr>
          </a:p>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The Ground Floor was founded by the MDC to facilitate and encourage emerging businesses in the downtown core.  The Ground Floor offers entrepreneurs shared space memberships to pursue their business ventures and as of December 2011, there are now available offices for lease.  The Ground Floor workspace is flexible and can be easily configured for business trainings, collaboration group meetings, gathering space for local organizations and community events.</a:t>
            </a:r>
          </a:p>
          <a:p>
            <a:pPr>
              <a:lnSpc>
                <a:spcPct val="120000"/>
              </a:lnSpc>
              <a:spcBef>
                <a:spcPts val="0"/>
              </a:spcBef>
              <a:buNone/>
            </a:pPr>
            <a:endParaRPr lang="en-US" sz="3000" b="1" dirty="0" smtClean="0">
              <a:effectLst>
                <a:outerShdw blurRad="38100" dist="38100" dir="2700000" algn="tl">
                  <a:srgbClr val="000000">
                    <a:alpha val="43137"/>
                  </a:srgbClr>
                </a:outerShdw>
              </a:effectLst>
              <a:latin typeface="Bookman Old Style"/>
              <a:cs typeface="Bookman Old Style"/>
            </a:endParaRPr>
          </a:p>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Since opening in 2010, the Ground Floor has provided economical workspace for a wide variety of businesses including web site development and marketing firms, an iPhone application designer, an alternative fuel enhancement developer, an innovator in security, home hospice consultant, a not-for-profit business consultant.  </a:t>
            </a:r>
          </a:p>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a:t>
            </a:r>
          </a:p>
          <a:p>
            <a:pPr>
              <a:lnSpc>
                <a:spcPct val="120000"/>
              </a:lnSpc>
              <a:spcBef>
                <a:spcPts val="0"/>
              </a:spcBef>
              <a:buNone/>
            </a:pPr>
            <a:r>
              <a:rPr lang="en-US" sz="3000" b="1" dirty="0" smtClean="0">
                <a:effectLst>
                  <a:outerShdw blurRad="38100" dist="38100" dir="2700000" algn="tl">
                    <a:srgbClr val="000000">
                      <a:alpha val="43137"/>
                    </a:srgbClr>
                  </a:outerShdw>
                </a:effectLst>
                <a:latin typeface="Bookman Old Style"/>
                <a:cs typeface="Bookman Old Style"/>
              </a:rPr>
              <a:t>	In December 2011, the Ground Floor relocated from a space MDC leased at 136 Idaho Street to an MDC owned building at 703 North Main Street. The new location provides more leasing options by way of offering private offices in addition to the shared space option. </a:t>
            </a:r>
          </a:p>
          <a:p>
            <a:pPr>
              <a:buNone/>
            </a:pPr>
            <a:endParaRPr lang="en-US" dirty="0"/>
          </a:p>
        </p:txBody>
      </p:sp>
      <p:sp>
        <p:nvSpPr>
          <p:cNvPr id="6" name="Slide Number Placeholder 5"/>
          <p:cNvSpPr>
            <a:spLocks noGrp="1"/>
          </p:cNvSpPr>
          <p:nvPr>
            <p:ph type="sldNum" sz="quarter" idx="12"/>
          </p:nvPr>
        </p:nvSpPr>
        <p:spPr/>
        <p:txBody>
          <a:bodyPr/>
          <a:lstStyle/>
          <a:p>
            <a:fld id="{67299863-F9E9-E042-A0B1-0B9E80FA7CA0}" type="slidenum">
              <a:rPr lang="en-US" smtClean="0"/>
              <a:pPr/>
              <a:t>11</a:t>
            </a:fld>
            <a:endParaRPr lang="en-US"/>
          </a:p>
        </p:txBody>
      </p:sp>
      <p:sp>
        <p:nvSpPr>
          <p:cNvPr id="7" name="Footer Placeholder 6"/>
          <p:cNvSpPr>
            <a:spLocks noGrp="1"/>
          </p:cNvSpPr>
          <p:nvPr>
            <p:ph type="ftr" sz="quarter" idx="11"/>
          </p:nvPr>
        </p:nvSpPr>
        <p:spPr/>
        <p:txBody>
          <a:bodyPr/>
          <a:lstStyle/>
          <a:p>
            <a:r>
              <a:rPr lang="en-US" smtClean="0"/>
              <a:t>MDC 2011 Annual Report</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DOWNTOWN INVESTMENT </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STREETSCAPE IMPROVEMENT GRANTS</a:t>
            </a:r>
            <a:endParaRPr lang="en-US" sz="2400" b="1" dirty="0">
              <a:effectLst>
                <a:outerShdw blurRad="38100" dist="38100" dir="2700000" algn="tl">
                  <a:srgbClr val="000000">
                    <a:alpha val="43137"/>
                  </a:srgbClr>
                </a:outerShdw>
              </a:effectLst>
              <a:latin typeface="Bookman Old Style"/>
              <a:cs typeface="Bookman Old Style"/>
            </a:endParaRPr>
          </a:p>
        </p:txBody>
      </p:sp>
      <p:sp>
        <p:nvSpPr>
          <p:cNvPr id="3" name="Content Placeholder 2"/>
          <p:cNvSpPr>
            <a:spLocks noGrp="1"/>
          </p:cNvSpPr>
          <p:nvPr>
            <p:ph sz="half" idx="1"/>
          </p:nvPr>
        </p:nvSpPr>
        <p:spPr/>
        <p:txBody>
          <a:bodyPr>
            <a:normAutofit fontScale="62500" lnSpcReduction="20000"/>
          </a:bodyPr>
          <a:lstStyle/>
          <a:p>
            <a:pPr>
              <a:buNone/>
            </a:pPr>
            <a:r>
              <a:rPr lang="en-US" b="1" dirty="0" smtClean="0">
                <a:effectLst>
                  <a:outerShdw blurRad="38100" dist="38100" dir="2700000" algn="tl">
                    <a:srgbClr val="000000">
                      <a:alpha val="43137"/>
                    </a:srgbClr>
                  </a:outerShdw>
                </a:effectLst>
                <a:latin typeface="Bookman Old Style"/>
                <a:cs typeface="Bookman Old Style"/>
              </a:rPr>
              <a:t>	In 2010, Meridian Development Corporation awarded a $35,000 Improvement Grant to the Church of the Harvest located at Pine Avenue and Main Street.</a:t>
            </a:r>
          </a:p>
          <a:p>
            <a:pPr>
              <a:buNone/>
            </a:pPr>
            <a:r>
              <a:rPr lang="en-US" b="1" dirty="0" smtClean="0">
                <a:effectLst>
                  <a:outerShdw blurRad="38100" dist="38100" dir="2700000" algn="tl">
                    <a:srgbClr val="000000">
                      <a:alpha val="43137"/>
                    </a:srgbClr>
                  </a:outerShdw>
                </a:effectLst>
                <a:latin typeface="Bookman Old Style"/>
                <a:cs typeface="Bookman Old Style"/>
              </a:rPr>
              <a:t>	</a:t>
            </a:r>
          </a:p>
          <a:p>
            <a:pPr>
              <a:buNone/>
            </a:pPr>
            <a:r>
              <a:rPr lang="en-US" b="1" dirty="0" smtClean="0">
                <a:effectLst>
                  <a:outerShdw blurRad="38100" dist="38100" dir="2700000" algn="tl">
                    <a:srgbClr val="000000">
                      <a:alpha val="43137"/>
                    </a:srgbClr>
                  </a:outerShdw>
                </a:effectLst>
                <a:latin typeface="Bookman Old Style"/>
                <a:cs typeface="Bookman Old Style"/>
              </a:rPr>
              <a:t>	The Church is currently undergoing an extensive building expansion and remodel and as part of the overall revitalization came to MDC for funding assistance for the desired streetscape improvements. </a:t>
            </a:r>
          </a:p>
          <a:p>
            <a:pPr>
              <a:buNone/>
            </a:pPr>
            <a:endParaRPr lang="en-US" b="1" dirty="0" smtClean="0">
              <a:effectLst>
                <a:outerShdw blurRad="38100" dist="38100" dir="2700000" algn="tl">
                  <a:srgbClr val="000000">
                    <a:alpha val="43137"/>
                  </a:srgbClr>
                </a:outerShdw>
              </a:effectLst>
              <a:latin typeface="Bookman Old Style"/>
              <a:cs typeface="Bookman Old Style"/>
            </a:endParaRPr>
          </a:p>
          <a:p>
            <a:pPr>
              <a:buNone/>
            </a:pPr>
            <a:r>
              <a:rPr lang="en-US" b="1" dirty="0" smtClean="0">
                <a:effectLst>
                  <a:outerShdw blurRad="38100" dist="38100" dir="2700000" algn="tl">
                    <a:srgbClr val="000000">
                      <a:alpha val="43137"/>
                    </a:srgbClr>
                  </a:outerShdw>
                </a:effectLst>
                <a:latin typeface="Bookman Old Style"/>
                <a:cs typeface="Bookman Old Style"/>
              </a:rPr>
              <a:t>	The improvements include installing trees and lights on the sidewalk, installation of irrigation and demolition and replacement of the sidewalk. The project will be completed in the Fall of 2012.</a:t>
            </a:r>
          </a:p>
          <a:p>
            <a:endParaRPr lang="en-US" dirty="0"/>
          </a:p>
        </p:txBody>
      </p:sp>
      <p:pic>
        <p:nvPicPr>
          <p:cNvPr id="5" name="Content Placeholder 4" descr="Church of the Harvest"/>
          <p:cNvPicPr>
            <a:picLocks noGrp="1" noChangeAspect="1"/>
          </p:cNvPicPr>
          <p:nvPr>
            <p:ph sz="half" idx="2"/>
          </p:nvPr>
        </p:nvPicPr>
        <p:blipFill>
          <a:blip r:embed="rId2"/>
          <a:srcRect t="-25398" b="-25398"/>
          <a:stretch>
            <a:fillRect/>
          </a:stretch>
        </p:blipFill>
        <p:spPr/>
      </p:pic>
      <p:sp>
        <p:nvSpPr>
          <p:cNvPr id="6" name="Slide Number Placeholder 5"/>
          <p:cNvSpPr>
            <a:spLocks noGrp="1"/>
          </p:cNvSpPr>
          <p:nvPr>
            <p:ph type="sldNum" sz="quarter" idx="12"/>
          </p:nvPr>
        </p:nvSpPr>
        <p:spPr/>
        <p:txBody>
          <a:bodyPr/>
          <a:lstStyle/>
          <a:p>
            <a:fld id="{67299863-F9E9-E042-A0B1-0B9E80FA7CA0}" type="slidenum">
              <a:rPr lang="en-US" smtClean="0"/>
              <a:pPr/>
              <a:t>12</a:t>
            </a:fld>
            <a:endParaRPr lang="en-US"/>
          </a:p>
        </p:txBody>
      </p:sp>
      <p:sp>
        <p:nvSpPr>
          <p:cNvPr id="7" name="Footer Placeholder 6"/>
          <p:cNvSpPr>
            <a:spLocks noGrp="1"/>
          </p:cNvSpPr>
          <p:nvPr>
            <p:ph type="ftr" sz="quarter" idx="11"/>
          </p:nvPr>
        </p:nvSpPr>
        <p:spPr/>
        <p:txBody>
          <a:bodyPr/>
          <a:lstStyle/>
          <a:p>
            <a:r>
              <a:rPr lang="en-US" smtClean="0"/>
              <a:t>MDC 2011 Annual Report</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DOWNTOWN INVESTMENT </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MERIDIAN URBAN MARKET</a:t>
            </a:r>
            <a:endParaRPr lang="en-US" sz="2400" b="1" dirty="0">
              <a:effectLst>
                <a:outerShdw blurRad="38100" dist="38100" dir="2700000" algn="tl">
                  <a:srgbClr val="000000">
                    <a:alpha val="43137"/>
                  </a:srgbClr>
                </a:outerShdw>
              </a:effectLst>
              <a:latin typeface="Bookman Old Style"/>
              <a:cs typeface="Bookman Old Style"/>
            </a:endParaRPr>
          </a:p>
        </p:txBody>
      </p:sp>
      <p:pic>
        <p:nvPicPr>
          <p:cNvPr id="5" name="Content Placeholder 4" descr="MUM.jpg"/>
          <p:cNvPicPr>
            <a:picLocks noGrp="1" noChangeAspect="1"/>
          </p:cNvPicPr>
          <p:nvPr>
            <p:ph sz="half" idx="1"/>
          </p:nvPr>
        </p:nvPicPr>
        <p:blipFill>
          <a:blip r:embed="rId2"/>
          <a:srcRect t="-34827" b="-34827"/>
          <a:stretch>
            <a:fillRect/>
          </a:stretch>
        </p:blipFill>
        <p:spPr/>
      </p:pic>
      <p:sp>
        <p:nvSpPr>
          <p:cNvPr id="4" name="Content Placeholder 3"/>
          <p:cNvSpPr>
            <a:spLocks noGrp="1"/>
          </p:cNvSpPr>
          <p:nvPr>
            <p:ph sz="half" idx="2"/>
          </p:nvPr>
        </p:nvSpPr>
        <p:spPr>
          <a:xfrm>
            <a:off x="4648200" y="1066800"/>
            <a:ext cx="4059936" cy="5638800"/>
          </a:xfrm>
        </p:spPr>
        <p:txBody>
          <a:bodyPr>
            <a:normAutofit fontScale="55000" lnSpcReduction="20000"/>
          </a:bodyPr>
          <a:lstStyle/>
          <a:p>
            <a:pPr>
              <a:buNone/>
            </a:pPr>
            <a:r>
              <a:rPr lang="en-US" dirty="0" smtClean="0">
                <a:latin typeface="Bookman Old Style"/>
                <a:cs typeface="Bookman Old Style"/>
              </a:rPr>
              <a:t>	</a:t>
            </a:r>
            <a:r>
              <a:rPr lang="en-US" b="1" dirty="0" smtClean="0">
                <a:effectLst>
                  <a:outerShdw blurRad="38100" dist="38100" dir="2700000" algn="tl">
                    <a:srgbClr val="000000">
                      <a:alpha val="43137"/>
                    </a:srgbClr>
                  </a:outerShdw>
                </a:effectLst>
                <a:latin typeface="Bookman Old Style"/>
                <a:cs typeface="Bookman Old Style"/>
              </a:rPr>
              <a:t>In 2011, Adrian + Sabine created the concept called the Meridian Urban Market to Meridian’s downtown core during the months of May through September. </a:t>
            </a:r>
          </a:p>
          <a:p>
            <a:pPr>
              <a:buNone/>
            </a:pPr>
            <a:r>
              <a:rPr lang="en-US" b="1" dirty="0" smtClean="0">
                <a:effectLst>
                  <a:outerShdw blurRad="38100" dist="38100" dir="2700000" algn="tl">
                    <a:srgbClr val="000000">
                      <a:alpha val="43137"/>
                    </a:srgbClr>
                  </a:outerShdw>
                </a:effectLst>
                <a:latin typeface="Bookman Old Style"/>
                <a:cs typeface="Bookman Old Style"/>
              </a:rPr>
              <a:t>	The concept was to bring   neighborhood farmer’s market, artisan market, and Meridian-area food “tasting” experience, paired with local art, live local music, and a beer and wine garden stocked with local product. Family-friendly activities were provided at no cost to patrons, including arts activities for children.</a:t>
            </a:r>
          </a:p>
          <a:p>
            <a:pPr>
              <a:buNone/>
            </a:pPr>
            <a:r>
              <a:rPr lang="en-US" b="1" dirty="0" smtClean="0">
                <a:effectLst>
                  <a:outerShdw blurRad="38100" dist="38100" dir="2700000" algn="tl">
                    <a:srgbClr val="000000">
                      <a:alpha val="43137"/>
                    </a:srgbClr>
                  </a:outerShdw>
                </a:effectLst>
                <a:latin typeface="Bookman Old Style"/>
                <a:cs typeface="Bookman Old Style"/>
              </a:rPr>
              <a:t>	The market took place on Thursday evenings from 5-9pm and was geared to drive traffic to area businesses which are open summer evenings, and to create awareness for all of downtown Meridian core, providing a long-term opportunity to foster urban development and provide a missing cultural experience for Meridian locals.</a:t>
            </a:r>
          </a:p>
          <a:p>
            <a:pPr>
              <a:buNone/>
            </a:pPr>
            <a:r>
              <a:rPr lang="en-US" b="1" dirty="0" smtClean="0">
                <a:effectLst>
                  <a:outerShdw blurRad="38100" dist="38100" dir="2700000" algn="tl">
                    <a:srgbClr val="000000">
                      <a:alpha val="43137"/>
                    </a:srgbClr>
                  </a:outerShdw>
                </a:effectLst>
                <a:latin typeface="Bookman Old Style"/>
                <a:cs typeface="Bookman Old Style"/>
              </a:rPr>
              <a:t>	Adrian + Sabine is working in partnership with the Meridian Chamber of Commerce for Summer 2012 plans.</a:t>
            </a:r>
          </a:p>
        </p:txBody>
      </p:sp>
      <p:sp>
        <p:nvSpPr>
          <p:cNvPr id="6" name="Slide Number Placeholder 5"/>
          <p:cNvSpPr>
            <a:spLocks noGrp="1"/>
          </p:cNvSpPr>
          <p:nvPr>
            <p:ph type="sldNum" sz="quarter" idx="12"/>
          </p:nvPr>
        </p:nvSpPr>
        <p:spPr/>
        <p:txBody>
          <a:bodyPr/>
          <a:lstStyle/>
          <a:p>
            <a:fld id="{67299863-F9E9-E042-A0B1-0B9E80FA7CA0}" type="slidenum">
              <a:rPr lang="en-US" smtClean="0"/>
              <a:pPr/>
              <a:t>13</a:t>
            </a:fld>
            <a:endParaRPr lang="en-US"/>
          </a:p>
        </p:txBody>
      </p:sp>
      <p:sp>
        <p:nvSpPr>
          <p:cNvPr id="7" name="Footer Placeholder 6"/>
          <p:cNvSpPr>
            <a:spLocks noGrp="1"/>
          </p:cNvSpPr>
          <p:nvPr>
            <p:ph type="ftr" sz="quarter" idx="11"/>
          </p:nvPr>
        </p:nvSpPr>
        <p:spPr/>
        <p:txBody>
          <a:bodyPr/>
          <a:lstStyle/>
          <a:p>
            <a:r>
              <a:rPr lang="en-US" dirty="0" smtClean="0"/>
              <a:t>MDC 2011 Annual Report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77500" lnSpcReduction="20000"/>
          </a:bodyPr>
          <a:lstStyle/>
          <a:p>
            <a:pPr>
              <a:buNone/>
            </a:pPr>
            <a:r>
              <a:rPr lang="en-US" b="1" dirty="0" smtClean="0"/>
              <a:t> </a:t>
            </a:r>
            <a:r>
              <a:rPr lang="en-US" dirty="0" smtClean="0"/>
              <a:t>	</a:t>
            </a:r>
            <a:r>
              <a:rPr lang="en-US" b="1" dirty="0" smtClean="0">
                <a:effectLst>
                  <a:outerShdw blurRad="38100" dist="38100" dir="2700000" algn="tl">
                    <a:srgbClr val="000000">
                      <a:alpha val="43137"/>
                    </a:srgbClr>
                  </a:outerShdw>
                </a:effectLst>
                <a:latin typeface="Bookman Old Style"/>
                <a:cs typeface="Bookman Old Style"/>
              </a:rPr>
              <a:t>The City of Meridian’s downtown continues to come into its own with special events and entertainment which has been successful in bringing residents to downtown. </a:t>
            </a:r>
          </a:p>
          <a:p>
            <a:pPr>
              <a:buNone/>
            </a:pPr>
            <a:endParaRPr lang="en-US" b="1" dirty="0" smtClean="0">
              <a:effectLst>
                <a:outerShdw blurRad="38100" dist="38100" dir="2700000" algn="tl">
                  <a:srgbClr val="000000">
                    <a:alpha val="43137"/>
                  </a:srgbClr>
                </a:outerShdw>
              </a:effectLst>
              <a:latin typeface="Bookman Old Style"/>
              <a:cs typeface="Bookman Old Style"/>
            </a:endParaRPr>
          </a:p>
          <a:p>
            <a:pPr>
              <a:buNone/>
            </a:pPr>
            <a:r>
              <a:rPr lang="en-US" b="1" dirty="0" smtClean="0">
                <a:effectLst>
                  <a:outerShdw blurRad="38100" dist="38100" dir="2700000" algn="tl">
                    <a:srgbClr val="000000">
                      <a:alpha val="43137"/>
                    </a:srgbClr>
                  </a:outerShdw>
                </a:effectLst>
                <a:latin typeface="Bookman Old Style"/>
                <a:cs typeface="Bookman Old Style"/>
              </a:rPr>
              <a:t>	Meridian City Hall’s outdoor plaza continues to be a key gathering place for key events such as the Third Annual Concerts of Broadway series featuring jazz, swing and symphony genres, the Public Works Expo, two Meridian Business Days and the Christmas Tree lighting to name</a:t>
            </a:r>
            <a:r>
              <a:rPr lang="en-US" b="1" dirty="0" smtClean="0">
                <a:effectLst>
                  <a:outerShdw blurRad="38100" dist="38100" dir="2700000" algn="tl">
                    <a:srgbClr val="000000">
                      <a:alpha val="43137"/>
                    </a:srgbClr>
                  </a:outerShdw>
                </a:effectLst>
                <a:latin typeface="Bookman Old Style"/>
                <a:cs typeface="Bookman Old Style"/>
              </a:rPr>
              <a:t> a few.</a:t>
            </a:r>
            <a:endParaRPr lang="en-US" b="1" dirty="0" smtClean="0">
              <a:effectLst>
                <a:outerShdw blurRad="38100" dist="38100" dir="2700000" algn="tl">
                  <a:srgbClr val="000000">
                    <a:alpha val="43137"/>
                  </a:srgbClr>
                </a:outerShdw>
              </a:effectLst>
              <a:latin typeface="Bookman Old Style"/>
              <a:cs typeface="Bookman Old Style"/>
            </a:endParaRPr>
          </a:p>
          <a:p>
            <a:pPr>
              <a:buNone/>
            </a:pPr>
            <a:endParaRPr lang="en-US" b="1" dirty="0" smtClean="0">
              <a:effectLst>
                <a:outerShdw blurRad="38100" dist="38100" dir="2700000" algn="tl">
                  <a:srgbClr val="000000">
                    <a:alpha val="43137"/>
                  </a:srgbClr>
                </a:outerShdw>
              </a:effectLst>
              <a:latin typeface="Bookman Old Style"/>
              <a:cs typeface="Bookman Old Style"/>
            </a:endParaRPr>
          </a:p>
          <a:p>
            <a:pPr>
              <a:buNone/>
            </a:pPr>
            <a:r>
              <a:rPr lang="en-US" b="1" dirty="0" smtClean="0">
                <a:effectLst>
                  <a:outerShdw blurRad="38100" dist="38100" dir="2700000" algn="tl">
                    <a:srgbClr val="000000">
                      <a:alpha val="43137"/>
                    </a:srgbClr>
                  </a:outerShdw>
                </a:effectLst>
                <a:latin typeface="Bookman Old Style"/>
                <a:cs typeface="Bookman Old Style"/>
              </a:rPr>
              <a:t>	Elsewhere in the Urban Renewal District, the historic Dairy Barn came home to the Meridian’s bravest for the firefighters’ popular annual Chili and Salmon Feeds.</a:t>
            </a:r>
          </a:p>
          <a:p>
            <a:endParaRPr lang="en-US" dirty="0"/>
          </a:p>
        </p:txBody>
      </p:sp>
      <p:sp>
        <p:nvSpPr>
          <p:cNvPr id="7" name="Title 6"/>
          <p:cNvSpPr>
            <a:spLocks noGrp="1"/>
          </p:cNvSpPr>
          <p:nvPr>
            <p:ph type="title"/>
          </p:nvPr>
        </p:nvSpPr>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INITIATIVES </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DOWNTOWN ACTIVITIES</a:t>
            </a:r>
            <a:endParaRPr lang="en-US" sz="2400" b="1" dirty="0">
              <a:effectLst>
                <a:outerShdw blurRad="38100" dist="38100" dir="2700000" algn="tl">
                  <a:srgbClr val="000000">
                    <a:alpha val="43137"/>
                  </a:srgbClr>
                </a:outerShdw>
              </a:effectLst>
              <a:latin typeface="Bookman Old Style"/>
              <a:cs typeface="Bookman Old Style"/>
            </a:endParaRPr>
          </a:p>
        </p:txBody>
      </p:sp>
      <p:sp>
        <p:nvSpPr>
          <p:cNvPr id="4" name="Slide Number Placeholder 3"/>
          <p:cNvSpPr>
            <a:spLocks noGrp="1"/>
          </p:cNvSpPr>
          <p:nvPr>
            <p:ph type="sldNum" sz="quarter" idx="15"/>
          </p:nvPr>
        </p:nvSpPr>
        <p:spPr/>
        <p:txBody>
          <a:bodyPr/>
          <a:lstStyle/>
          <a:p>
            <a:fld id="{67299863-F9E9-E042-A0B1-0B9E80FA7CA0}" type="slidenum">
              <a:rPr lang="en-US" smtClean="0"/>
              <a:pPr/>
              <a:t>14</a:t>
            </a:fld>
            <a:endParaRPr lang="en-US"/>
          </a:p>
        </p:txBody>
      </p:sp>
      <p:sp>
        <p:nvSpPr>
          <p:cNvPr id="5" name="Footer Placeholder 4"/>
          <p:cNvSpPr>
            <a:spLocks noGrp="1"/>
          </p:cNvSpPr>
          <p:nvPr>
            <p:ph type="ftr" sz="quarter" idx="16"/>
          </p:nvPr>
        </p:nvSpPr>
        <p:spPr/>
        <p:txBody>
          <a:bodyPr/>
          <a:lstStyle/>
          <a:p>
            <a:r>
              <a:rPr lang="en-US" smtClean="0"/>
              <a:t>MDC 2011 Annual Report</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buNone/>
            </a:pPr>
            <a:r>
              <a:rPr lang="en-US" b="1" dirty="0" smtClean="0">
                <a:effectLst>
                  <a:outerShdw blurRad="38100" dist="38100" dir="2700000" algn="tl">
                    <a:srgbClr val="000000">
                      <a:alpha val="43137"/>
                    </a:srgbClr>
                  </a:outerShdw>
                </a:effectLst>
                <a:latin typeface="Bookman Old Style"/>
                <a:cs typeface="Bookman Old Style"/>
              </a:rPr>
              <a:t>On the horizon for MDC includes:</a:t>
            </a:r>
          </a:p>
          <a:p>
            <a:pPr>
              <a:buNone/>
            </a:pPr>
            <a:endParaRPr lang="en-US" b="1" dirty="0" smtClean="0">
              <a:effectLst>
                <a:outerShdw blurRad="38100" dist="38100" dir="2700000" algn="tl">
                  <a:srgbClr val="000000">
                    <a:alpha val="43137"/>
                  </a:srgbClr>
                </a:outerShdw>
              </a:effectLst>
              <a:latin typeface="Bookman Old Style"/>
              <a:cs typeface="Bookman Old Style"/>
            </a:endParaRPr>
          </a:p>
          <a:p>
            <a:pPr lvl="0"/>
            <a:r>
              <a:rPr lang="en-US" b="1" dirty="0" smtClean="0">
                <a:effectLst>
                  <a:outerShdw blurRad="38100" dist="38100" dir="2700000" algn="tl">
                    <a:srgbClr val="000000">
                      <a:alpha val="43137"/>
                    </a:srgbClr>
                  </a:outerShdw>
                </a:effectLst>
                <a:latin typeface="Bookman Old Style"/>
                <a:cs typeface="Bookman Old Style"/>
              </a:rPr>
              <a:t>COMPASS/VRT Building: Ultimate completion of construction and ultimate occupancy of the COMPASS/VRT Building located at 700 N East Second Street</a:t>
            </a:r>
          </a:p>
          <a:p>
            <a:pPr lvl="0"/>
            <a:r>
              <a:rPr lang="en-US" b="1" dirty="0" smtClean="0">
                <a:effectLst>
                  <a:outerShdw blurRad="38100" dist="38100" dir="2700000" algn="tl">
                    <a:srgbClr val="000000">
                      <a:alpha val="43137"/>
                    </a:srgbClr>
                  </a:outerShdw>
                </a:effectLst>
                <a:latin typeface="Bookman Old Style"/>
                <a:cs typeface="Bookman Old Style"/>
              </a:rPr>
              <a:t>Nine Mile Floodplain Study: Completion of the first of a three phase floodplain study with the goals of assisting of business and/or property owners who currently reside in the Nine Mile Floodplain.</a:t>
            </a:r>
          </a:p>
          <a:p>
            <a:pPr lvl="0"/>
            <a:r>
              <a:rPr lang="en-US" b="1" dirty="0" smtClean="0">
                <a:effectLst>
                  <a:outerShdw blurRad="38100" dist="38100" dir="2700000" algn="tl">
                    <a:srgbClr val="000000">
                      <a:alpha val="43137"/>
                    </a:srgbClr>
                  </a:outerShdw>
                </a:effectLst>
                <a:latin typeface="Bookman Old Style"/>
                <a:cs typeface="Bookman Old Style"/>
              </a:rPr>
              <a:t>The Ground Floor: Work towards the continued evolution and expansion of services of the Ground Floor and continue to work with the Citizen’s Task Force to create partnerships.</a:t>
            </a:r>
          </a:p>
          <a:p>
            <a:pPr lvl="0"/>
            <a:r>
              <a:rPr lang="en-US" b="1" dirty="0" smtClean="0">
                <a:effectLst>
                  <a:outerShdw blurRad="38100" dist="38100" dir="2700000" algn="tl">
                    <a:srgbClr val="000000">
                      <a:alpha val="43137"/>
                    </a:srgbClr>
                  </a:outerShdw>
                </a:effectLst>
                <a:latin typeface="Bookman Old Style"/>
                <a:cs typeface="Bookman Old Style"/>
              </a:rPr>
              <a:t>Urban Land Institute Task Force: Participate in a study of Meridian’s downtown core with a ULI panel to identify opportunities to capitalize upon in the next 6-12 months.</a:t>
            </a:r>
          </a:p>
          <a:p>
            <a:pPr lvl="0"/>
            <a:r>
              <a:rPr lang="en-US" b="1" dirty="0" smtClean="0">
                <a:effectLst>
                  <a:outerShdw blurRad="38100" dist="38100" dir="2700000" algn="tl">
                    <a:srgbClr val="000000">
                      <a:alpha val="43137"/>
                    </a:srgbClr>
                  </a:outerShdw>
                </a:effectLst>
                <a:latin typeface="Bookman Old Style"/>
                <a:cs typeface="Bookman Old Style"/>
              </a:rPr>
              <a:t>Wayfinding and Signage: Work with an advisory group to identify and begin implementation of a wayfinding and signage effort for downtown Meridian. </a:t>
            </a:r>
          </a:p>
          <a:p>
            <a:pPr lvl="0"/>
            <a:r>
              <a:rPr lang="en-US" b="1" dirty="0" smtClean="0">
                <a:effectLst>
                  <a:outerShdw blurRad="38100" dist="38100" dir="2700000" algn="tl">
                    <a:srgbClr val="000000">
                      <a:alpha val="43137"/>
                    </a:srgbClr>
                  </a:outerShdw>
                </a:effectLst>
                <a:latin typeface="Bookman Old Style"/>
                <a:cs typeface="Bookman Old Style"/>
              </a:rPr>
              <a:t>Public Involvement: The foresight to continue to look towards collaborating with new and existing business owners to create continued opportunity in downtown Meridian</a:t>
            </a:r>
            <a:r>
              <a:rPr lang="en-US" dirty="0" smtClean="0"/>
              <a:t>.</a:t>
            </a:r>
          </a:p>
          <a:p>
            <a:endParaRPr lang="en-US" dirty="0"/>
          </a:p>
        </p:txBody>
      </p:sp>
      <p:sp>
        <p:nvSpPr>
          <p:cNvPr id="3" name="Title 2"/>
          <p:cNvSpPr>
            <a:spLocks noGrp="1"/>
          </p:cNvSpPr>
          <p:nvPr>
            <p:ph type="title"/>
          </p:nvPr>
        </p:nvSpPr>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COMING IN 2012</a:t>
            </a:r>
            <a:endParaRPr lang="en-US" sz="2400" b="1" dirty="0">
              <a:effectLst>
                <a:outerShdw blurRad="38100" dist="38100" dir="2700000" algn="tl">
                  <a:srgbClr val="000000">
                    <a:alpha val="43137"/>
                  </a:srgbClr>
                </a:outerShdw>
              </a:effectLst>
              <a:latin typeface="Bookman Old Style"/>
              <a:cs typeface="Bookman Old Style"/>
            </a:endParaRPr>
          </a:p>
        </p:txBody>
      </p:sp>
      <p:sp>
        <p:nvSpPr>
          <p:cNvPr id="4" name="Slide Number Placeholder 3"/>
          <p:cNvSpPr>
            <a:spLocks noGrp="1"/>
          </p:cNvSpPr>
          <p:nvPr>
            <p:ph type="sldNum" sz="quarter" idx="15"/>
          </p:nvPr>
        </p:nvSpPr>
        <p:spPr/>
        <p:txBody>
          <a:bodyPr/>
          <a:lstStyle/>
          <a:p>
            <a:fld id="{67299863-F9E9-E042-A0B1-0B9E80FA7CA0}" type="slidenum">
              <a:rPr lang="en-US" smtClean="0"/>
              <a:pPr/>
              <a:t>15</a:t>
            </a:fld>
            <a:endParaRPr lang="en-US"/>
          </a:p>
        </p:txBody>
      </p:sp>
      <p:sp>
        <p:nvSpPr>
          <p:cNvPr id="5" name="Footer Placeholder 4"/>
          <p:cNvSpPr>
            <a:spLocks noGrp="1"/>
          </p:cNvSpPr>
          <p:nvPr>
            <p:ph type="ftr" sz="quarter" idx="16"/>
          </p:nvPr>
        </p:nvSpPr>
        <p:spPr/>
        <p:txBody>
          <a:bodyPr/>
          <a:lstStyle/>
          <a:p>
            <a:r>
              <a:rPr lang="en-US" smtClean="0"/>
              <a:t>MDC 2011 Annual Report</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sz="1400" dirty="0" smtClean="0">
                <a:latin typeface="Bookman Old Style"/>
                <a:cs typeface="Bookman Old Style"/>
              </a:rPr>
              <a:t>	Meridian Development Corporation is committed to public service, fiscally responsible use of urban renewal dollars and public transparency. The following are links to MDC efforts of public and stakeholder interest:</a:t>
            </a:r>
          </a:p>
          <a:p>
            <a:pPr>
              <a:buNone/>
            </a:pPr>
            <a:endParaRPr lang="en-US" sz="1400" dirty="0" smtClean="0">
              <a:latin typeface="Bookman Old Style"/>
              <a:cs typeface="Bookman Old Style"/>
            </a:endParaRPr>
          </a:p>
          <a:p>
            <a:pPr>
              <a:buNone/>
            </a:pPr>
            <a:r>
              <a:rPr lang="en-US" sz="1400" dirty="0" smtClean="0">
                <a:latin typeface="Bookman Old Style"/>
                <a:cs typeface="Bookman Old Style"/>
              </a:rPr>
              <a:t>	MDC Website: </a:t>
            </a:r>
            <a:r>
              <a:rPr lang="en-US" sz="1400" dirty="0" smtClean="0">
                <a:latin typeface="Bookman Old Style"/>
                <a:cs typeface="Bookman Old Style"/>
                <a:hlinkClick r:id="rId3"/>
              </a:rPr>
              <a:t>www.meridiandevelopmentcorp.com</a:t>
            </a:r>
            <a:r>
              <a:rPr lang="en-US" sz="1400" dirty="0" smtClean="0">
                <a:latin typeface="Bookman Old Style"/>
                <a:cs typeface="Bookman Old Style"/>
              </a:rPr>
              <a:t> </a:t>
            </a:r>
          </a:p>
          <a:p>
            <a:pPr>
              <a:buNone/>
            </a:pPr>
            <a:r>
              <a:rPr lang="en-US" sz="1400" dirty="0" smtClean="0">
                <a:latin typeface="Bookman Old Style"/>
                <a:cs typeface="Bookman Old Style"/>
              </a:rPr>
              <a:t>	Ground Floor Website: </a:t>
            </a:r>
            <a:r>
              <a:rPr lang="en-US" sz="1400" dirty="0" smtClean="0">
                <a:latin typeface="Bookman Old Style"/>
                <a:cs typeface="Bookman Old Style"/>
                <a:hlinkClick r:id="rId4"/>
              </a:rPr>
              <a:t>www.meridiandevelopmentcorp.com/groundfloor</a:t>
            </a:r>
            <a:endParaRPr lang="en-US" sz="1400" dirty="0" smtClean="0">
              <a:latin typeface="Bookman Old Style"/>
              <a:cs typeface="Bookman Old Style"/>
            </a:endParaRPr>
          </a:p>
          <a:p>
            <a:pPr>
              <a:buNone/>
            </a:pPr>
            <a:r>
              <a:rPr lang="en-US" sz="1400" dirty="0" smtClean="0">
                <a:latin typeface="Bookman Old Style"/>
                <a:cs typeface="Bookman Old Style"/>
              </a:rPr>
              <a:t>	Destination Downtown Website: </a:t>
            </a:r>
            <a:r>
              <a:rPr lang="en-US" sz="1400" dirty="0" smtClean="0">
                <a:latin typeface="Bookman Old Style"/>
                <a:cs typeface="Bookman Old Style"/>
                <a:hlinkClick r:id="rId5"/>
              </a:rPr>
              <a:t>www.destination-downtown.org</a:t>
            </a:r>
            <a:endParaRPr lang="en-US" sz="1400" dirty="0" smtClean="0">
              <a:latin typeface="Bookman Old Style"/>
              <a:cs typeface="Bookman Old Style"/>
            </a:endParaRPr>
          </a:p>
          <a:p>
            <a:pPr>
              <a:buNone/>
            </a:pPr>
            <a:endParaRPr lang="en-US" sz="1400" dirty="0" smtClean="0">
              <a:latin typeface="Bookman Old Style"/>
              <a:cs typeface="Bookman Old Style"/>
            </a:endParaRPr>
          </a:p>
          <a:p>
            <a:pPr>
              <a:buNone/>
            </a:pPr>
            <a:r>
              <a:rPr lang="en-US" sz="1400" dirty="0" smtClean="0">
                <a:latin typeface="Bookman Old Style"/>
                <a:cs typeface="Bookman Old Style"/>
              </a:rPr>
              <a:t>	MDC Contact Information:</a:t>
            </a:r>
          </a:p>
          <a:p>
            <a:pPr>
              <a:buNone/>
            </a:pPr>
            <a:r>
              <a:rPr lang="en-US" sz="1400" dirty="0" smtClean="0">
                <a:latin typeface="Bookman Old Style"/>
                <a:cs typeface="Bookman Old Style"/>
              </a:rPr>
              <a:t>	Ashley Ford, MDC Project Manager	</a:t>
            </a:r>
          </a:p>
          <a:p>
            <a:pPr>
              <a:buNone/>
            </a:pPr>
            <a:r>
              <a:rPr lang="en-US" sz="1400" dirty="0" smtClean="0">
                <a:latin typeface="Bookman Old Style"/>
                <a:cs typeface="Bookman Old Style"/>
              </a:rPr>
              <a:t>	</a:t>
            </a:r>
            <a:r>
              <a:rPr lang="en-US" sz="1400" dirty="0" smtClean="0">
                <a:latin typeface="Bookman Old Style"/>
                <a:cs typeface="Bookman Old Style"/>
                <a:hlinkClick r:id="rId6"/>
              </a:rPr>
              <a:t>ashley@meridiandevelopmentcorp.com</a:t>
            </a:r>
            <a:endParaRPr lang="en-US" sz="1400" dirty="0" smtClean="0">
              <a:latin typeface="Bookman Old Style"/>
              <a:cs typeface="Bookman Old Style"/>
            </a:endParaRPr>
          </a:p>
          <a:p>
            <a:pPr>
              <a:buNone/>
            </a:pPr>
            <a:r>
              <a:rPr lang="en-US" sz="1400" dirty="0" smtClean="0">
                <a:latin typeface="Bookman Old Style"/>
                <a:cs typeface="Bookman Old Style"/>
              </a:rPr>
              <a:t>	</a:t>
            </a:r>
            <a:r>
              <a:rPr lang="en-US" sz="1400" dirty="0" smtClean="0">
                <a:latin typeface="Bookman Old Style"/>
                <a:cs typeface="Bookman Old Style"/>
              </a:rPr>
              <a:t>208.477.1632</a:t>
            </a:r>
          </a:p>
          <a:p>
            <a:pPr>
              <a:buNone/>
            </a:pPr>
            <a:endParaRPr lang="en-US" sz="1400" dirty="0" smtClean="0">
              <a:latin typeface="Bookman Old Style"/>
              <a:cs typeface="Bookman Old Style"/>
            </a:endParaRPr>
          </a:p>
          <a:p>
            <a:pPr>
              <a:buNone/>
            </a:pPr>
            <a:r>
              <a:rPr lang="en-US" sz="1400" dirty="0" smtClean="0">
                <a:latin typeface="Bookman Old Style"/>
                <a:cs typeface="Bookman Old Style"/>
              </a:rPr>
              <a:t>	Mailing Address: </a:t>
            </a:r>
            <a:r>
              <a:rPr lang="en-US" sz="1400" dirty="0" smtClean="0">
                <a:latin typeface="Bookman Old Style"/>
                <a:cs typeface="Bookman Old Style"/>
              </a:rPr>
              <a:t>33 East Broadway Avenue, Meridian, Idaho 83642</a:t>
            </a:r>
          </a:p>
          <a:p>
            <a:pPr>
              <a:buNone/>
            </a:pPr>
            <a:r>
              <a:rPr lang="en-US" sz="1400" dirty="0" smtClean="0">
                <a:latin typeface="Bookman Old Style"/>
                <a:cs typeface="Bookman Old Style"/>
              </a:rPr>
              <a:t>	Physical Address: 703 North Main Street, Meridian, Idaho 83642</a:t>
            </a:r>
            <a:endParaRPr lang="en-US" sz="1400" dirty="0">
              <a:latin typeface="Bookman Old Style"/>
              <a:cs typeface="Bookman Old Style"/>
            </a:endParaRPr>
          </a:p>
        </p:txBody>
      </p:sp>
      <p:sp>
        <p:nvSpPr>
          <p:cNvPr id="3" name="Slide Number Placeholder 2"/>
          <p:cNvSpPr>
            <a:spLocks noGrp="1"/>
          </p:cNvSpPr>
          <p:nvPr>
            <p:ph type="sldNum" sz="quarter" idx="15"/>
          </p:nvPr>
        </p:nvSpPr>
        <p:spPr/>
        <p:txBody>
          <a:bodyPr/>
          <a:lstStyle/>
          <a:p>
            <a:fld id="{67299863-F9E9-E042-A0B1-0B9E80FA7CA0}" type="slidenum">
              <a:rPr lang="en-US" smtClean="0"/>
              <a:pPr/>
              <a:t>16</a:t>
            </a:fld>
            <a:endParaRPr lang="en-US"/>
          </a:p>
        </p:txBody>
      </p:sp>
      <p:sp>
        <p:nvSpPr>
          <p:cNvPr id="4" name="Footer Placeholder 3"/>
          <p:cNvSpPr>
            <a:spLocks noGrp="1"/>
          </p:cNvSpPr>
          <p:nvPr>
            <p:ph type="ftr" sz="quarter" idx="16"/>
          </p:nvPr>
        </p:nvSpPr>
        <p:spPr/>
        <p:txBody>
          <a:bodyPr/>
          <a:lstStyle/>
          <a:p>
            <a:r>
              <a:rPr lang="en-US" smtClean="0"/>
              <a:t>MDC 2011 Annual Report</a:t>
            </a:r>
            <a:endParaRPr lang="en-US"/>
          </a:p>
        </p:txBody>
      </p:sp>
      <p:sp>
        <p:nvSpPr>
          <p:cNvPr id="5" name="Title 4"/>
          <p:cNvSpPr>
            <a:spLocks noGrp="1"/>
          </p:cNvSpPr>
          <p:nvPr>
            <p:ph type="title"/>
          </p:nvPr>
        </p:nvSpPr>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IN CONCLUSION</a:t>
            </a:r>
            <a:endParaRPr lang="en-US" sz="2400" b="1" dirty="0">
              <a:effectLst>
                <a:outerShdw blurRad="38100" dist="38100" dir="2700000" algn="tl">
                  <a:srgbClr val="000000">
                    <a:alpha val="43137"/>
                  </a:srgbClr>
                </a:outerShdw>
              </a:effectLst>
              <a:latin typeface="Bookman Old Style"/>
              <a:cs typeface="Bookman Old Styl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838200"/>
            <a:ext cx="8229600" cy="6019800"/>
          </a:xfrm>
        </p:spPr>
        <p:txBody>
          <a:bodyPr>
            <a:normAutofit/>
          </a:bodyPr>
          <a:lstStyle/>
          <a:p>
            <a:pPr>
              <a:buNone/>
            </a:pPr>
            <a:endParaRPr lang="en-US" sz="1200" i="1" dirty="0" smtClean="0">
              <a:latin typeface="Bookman Old Style"/>
              <a:cs typeface="Bookman Old Style"/>
            </a:endParaRPr>
          </a:p>
          <a:p>
            <a:pPr>
              <a:buNone/>
            </a:pPr>
            <a:r>
              <a:rPr lang="en-US" sz="1200" i="1" dirty="0" smtClean="0">
                <a:latin typeface="Bookman Old Style"/>
                <a:cs typeface="Bookman Old Style"/>
              </a:rPr>
              <a:t>	Partnership, transportation and investing in our community were the hallmarks of 2011 in the urban renewal district.</a:t>
            </a:r>
          </a:p>
          <a:p>
            <a:pPr>
              <a:buNone/>
            </a:pPr>
            <a:r>
              <a:rPr lang="en-US" sz="1200" i="1" dirty="0" smtClean="0">
                <a:latin typeface="Bookman Old Style"/>
                <a:cs typeface="Bookman Old Style"/>
              </a:rPr>
              <a:t>	Creating an atmosphere where businesses and entrepreneurs want to invest has never been more challenging or rewarding. This year was marked by a new building occupying a once partially vacant city block and the promise of approximately 25 new jobs to work and do business in downtown Meridian, the heart of our community. There are no magic fixes, but through the support of our business community and Meridian residents, we saw increased activity and investment in downtown. The Meridian Urban Market brought families into Generations Plaza and onto Idaho Street to enjoy food music and unique crafts. The Ground Floor moved from the Idaho location to one of the district’s buildings on Main Street to free up prime office/retail space and put activity onto a vacant corner at Broadway and Main. Over the course of the year, businesses that were part of the Ground Floor outgrew the offerings of the incubator and moved up an onward. We wish success for T-Sheets and Vertex Security.</a:t>
            </a:r>
          </a:p>
          <a:p>
            <a:pPr>
              <a:buNone/>
            </a:pPr>
            <a:r>
              <a:rPr lang="en-US" sz="1200" i="1" dirty="0" smtClean="0">
                <a:latin typeface="Bookman Old Style"/>
                <a:cs typeface="Bookman Old Style"/>
              </a:rPr>
              <a:t>	Parking and transportation continues to be a challenge. Public meetings were conducted and a traffic plan were outlined by the Ada County Highway District this past year for Split Corridor Phase II and we are looking forward to the completion of the project in 2013.This facility will make stopping in our downtown a pleasure with a friendly pedestrian and bicyclist atmosphere. Those wishing to travel through will find it more convenient. We continue to work with downtown businesses and the City of Meridian to find the right mix of parking opportunities and enforcement to encourage people to frequent the businesses downtown and make it a safe and friendly work-environment for those who earn their living in the district.</a:t>
            </a:r>
          </a:p>
          <a:p>
            <a:pPr>
              <a:buNone/>
            </a:pPr>
            <a:r>
              <a:rPr lang="en-US" sz="1200" i="1" dirty="0" smtClean="0">
                <a:latin typeface="Bookman Old Style"/>
                <a:cs typeface="Bookman Old Style"/>
              </a:rPr>
              <a:t>	The challenges of revitalization have not been easily met in these economic times. However, the dedication of the downtown residents and businesses, as well as the highly cooperative staff at the City, have made the task surmountable.</a:t>
            </a:r>
          </a:p>
          <a:p>
            <a:pPr>
              <a:buNone/>
            </a:pPr>
            <a:endParaRPr lang="en-US" sz="1200" i="1" dirty="0" smtClean="0">
              <a:latin typeface="Bookman Old Style"/>
              <a:cs typeface="Bookman Old Style"/>
            </a:endParaRPr>
          </a:p>
          <a:p>
            <a:pPr>
              <a:buNone/>
            </a:pPr>
            <a:r>
              <a:rPr lang="en-US" sz="1200" i="1" dirty="0" smtClean="0">
                <a:latin typeface="Bookman Old Style"/>
                <a:cs typeface="Bookman Old Style"/>
              </a:rPr>
              <a:t>	Best Wishes,</a:t>
            </a:r>
          </a:p>
          <a:p>
            <a:pPr>
              <a:buNone/>
            </a:pPr>
            <a:r>
              <a:rPr lang="en-US" sz="1200" i="1" dirty="0" smtClean="0">
                <a:latin typeface="Bookman Old Style"/>
                <a:cs typeface="Bookman Old Style"/>
              </a:rPr>
              <a:t>	Julie Pipal, Chairman of the MDC Board</a:t>
            </a:r>
          </a:p>
          <a:p>
            <a:pPr lvl="8"/>
            <a:endParaRPr lang="en-US" sz="100" i="1" dirty="0">
              <a:latin typeface="Bookman Old Style"/>
              <a:cs typeface="Bookman Old Style"/>
            </a:endParaRPr>
          </a:p>
        </p:txBody>
      </p:sp>
      <p:sp>
        <p:nvSpPr>
          <p:cNvPr id="4" name="Title 3"/>
          <p:cNvSpPr>
            <a:spLocks noGrp="1"/>
          </p:cNvSpPr>
          <p:nvPr>
            <p:ph type="title"/>
          </p:nvPr>
        </p:nvSpPr>
        <p:spPr>
          <a:xfrm>
            <a:off x="457200" y="274638"/>
            <a:ext cx="8229600" cy="563562"/>
          </a:xfrm>
        </p:spPr>
        <p:txBody>
          <a:bodyPr>
            <a:normAutofit/>
          </a:bodyPr>
          <a:lstStyle/>
          <a:p>
            <a:pPr algn="ctr"/>
            <a:r>
              <a:rPr sz="2800" b="1" dirty="0" smtClean="0">
                <a:effectLst>
                  <a:outerShdw blurRad="38100" dist="38100" dir="2700000" algn="tl">
                    <a:srgbClr val="000000">
                      <a:alpha val="43137"/>
                    </a:srgbClr>
                  </a:outerShdw>
                </a:effectLst>
                <a:latin typeface="Bookman Old Style"/>
                <a:cs typeface="Bookman Old Style"/>
              </a:rPr>
              <a:t>EXECUTIVE SUMMARY</a:t>
            </a:r>
            <a:endParaRPr lang="en-US" sz="2800" b="1" dirty="0">
              <a:effectLst>
                <a:outerShdw blurRad="38100" dist="38100" dir="2700000" algn="tl">
                  <a:srgbClr val="000000">
                    <a:alpha val="43137"/>
                  </a:srgbClr>
                </a:outerShdw>
              </a:effectLst>
              <a:latin typeface="Bookman Old Style"/>
              <a:cs typeface="Bookman Old Style"/>
            </a:endParaRPr>
          </a:p>
        </p:txBody>
      </p:sp>
      <p:sp>
        <p:nvSpPr>
          <p:cNvPr id="6" name="Slide Number Placeholder 5"/>
          <p:cNvSpPr>
            <a:spLocks noGrp="1"/>
          </p:cNvSpPr>
          <p:nvPr>
            <p:ph type="sldNum" sz="quarter" idx="15"/>
          </p:nvPr>
        </p:nvSpPr>
        <p:spPr/>
        <p:txBody>
          <a:bodyPr/>
          <a:lstStyle/>
          <a:p>
            <a:fld id="{67299863-F9E9-E042-A0B1-0B9E80FA7CA0}" type="slidenum">
              <a:rPr lang="en-US" smtClean="0"/>
              <a:pPr/>
              <a:t>2</a:t>
            </a:fld>
            <a:endParaRPr lang="en-US"/>
          </a:p>
        </p:txBody>
      </p:sp>
      <p:sp>
        <p:nvSpPr>
          <p:cNvPr id="7" name="Footer Placeholder 6"/>
          <p:cNvSpPr>
            <a:spLocks noGrp="1"/>
          </p:cNvSpPr>
          <p:nvPr>
            <p:ph type="ftr" sz="quarter" idx="16"/>
          </p:nvPr>
        </p:nvSpPr>
        <p:spPr/>
        <p:txBody>
          <a:bodyPr/>
          <a:lstStyle/>
          <a:p>
            <a:r>
              <a:rPr lang="en-US" smtClean="0"/>
              <a:t>MDC 2011 Annual Report</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1400" b="1" dirty="0" smtClean="0">
                <a:effectLst>
                  <a:outerShdw blurRad="38100" dist="38100" dir="2700000" algn="tl">
                    <a:srgbClr val="000000">
                      <a:alpha val="43137"/>
                    </a:srgbClr>
                  </a:outerShdw>
                </a:effectLst>
                <a:latin typeface="Bookman Old Style"/>
                <a:cs typeface="Bookman Old Style"/>
              </a:rPr>
              <a:t>PAGE 2 --- Executive Summary</a:t>
            </a:r>
          </a:p>
          <a:p>
            <a:pPr>
              <a:buNone/>
            </a:pPr>
            <a:r>
              <a:rPr lang="en-US" sz="1400" b="1" dirty="0" smtClean="0">
                <a:effectLst>
                  <a:outerShdw blurRad="38100" dist="38100" dir="2700000" algn="tl">
                    <a:srgbClr val="000000">
                      <a:alpha val="43137"/>
                    </a:srgbClr>
                  </a:outerShdw>
                </a:effectLst>
                <a:latin typeface="Bookman Old Style"/>
                <a:cs typeface="Bookman Old Style"/>
              </a:rPr>
              <a:t>PAGE 4 --- Board of Commissioners</a:t>
            </a:r>
          </a:p>
          <a:p>
            <a:pPr>
              <a:buNone/>
            </a:pPr>
            <a:r>
              <a:rPr lang="en-US" sz="1400" b="1" dirty="0" smtClean="0">
                <a:effectLst>
                  <a:outerShdw blurRad="38100" dist="38100" dir="2700000" algn="tl">
                    <a:srgbClr val="000000">
                      <a:alpha val="43137"/>
                    </a:srgbClr>
                  </a:outerShdw>
                </a:effectLst>
                <a:latin typeface="Bookman Old Style"/>
                <a:cs typeface="Bookman Old Style"/>
              </a:rPr>
              <a:t>PAGE 5 --- Meeting Times and Location</a:t>
            </a:r>
          </a:p>
          <a:p>
            <a:pPr>
              <a:buNone/>
            </a:pPr>
            <a:r>
              <a:rPr lang="en-US" sz="1400" b="1" dirty="0" smtClean="0">
                <a:effectLst>
                  <a:outerShdw blurRad="38100" dist="38100" dir="2700000" algn="tl">
                    <a:srgbClr val="000000">
                      <a:alpha val="43137"/>
                    </a:srgbClr>
                  </a:outerShdw>
                </a:effectLst>
                <a:latin typeface="Bookman Old Style"/>
                <a:cs typeface="Bookman Old Style"/>
              </a:rPr>
              <a:t>PAGES 6 &amp; 7 --- Downtown Development, New Businesses in 2011</a:t>
            </a:r>
          </a:p>
          <a:p>
            <a:pPr>
              <a:buNone/>
            </a:pPr>
            <a:r>
              <a:rPr lang="en-US" sz="1400" b="1" dirty="0" smtClean="0">
                <a:effectLst>
                  <a:outerShdw blurRad="38100" dist="38100" dir="2700000" algn="tl">
                    <a:srgbClr val="000000">
                      <a:alpha val="43137"/>
                    </a:srgbClr>
                  </a:outerShdw>
                </a:effectLst>
                <a:latin typeface="Bookman Old Style"/>
                <a:cs typeface="Bookman Old Style"/>
              </a:rPr>
              <a:t>PAGE 8 --- MDC/COMPASS/VRT Partnership</a:t>
            </a:r>
          </a:p>
          <a:p>
            <a:pPr>
              <a:buNone/>
            </a:pPr>
            <a:r>
              <a:rPr lang="en-US" sz="1400" b="1" dirty="0" smtClean="0">
                <a:effectLst>
                  <a:outerShdw blurRad="38100" dist="38100" dir="2700000" algn="tl">
                    <a:srgbClr val="000000">
                      <a:alpha val="43137"/>
                    </a:srgbClr>
                  </a:outerShdw>
                </a:effectLst>
                <a:latin typeface="Bookman Old Style"/>
                <a:cs typeface="Bookman Old Style"/>
              </a:rPr>
              <a:t>PAGE 9 --- Downtown Investment, Split Corridor Phase II</a:t>
            </a:r>
          </a:p>
          <a:p>
            <a:pPr>
              <a:buNone/>
            </a:pPr>
            <a:r>
              <a:rPr lang="en-US" sz="1400" b="1" dirty="0" smtClean="0">
                <a:effectLst>
                  <a:outerShdw blurRad="38100" dist="38100" dir="2700000" algn="tl">
                    <a:srgbClr val="000000">
                      <a:alpha val="43137"/>
                    </a:srgbClr>
                  </a:outerShdw>
                </a:effectLst>
                <a:latin typeface="Bookman Old Style"/>
                <a:cs typeface="Bookman Old Style"/>
              </a:rPr>
              <a:t>PAGE 10 --- Downtown Investment, Parking</a:t>
            </a:r>
          </a:p>
          <a:p>
            <a:pPr>
              <a:buNone/>
            </a:pPr>
            <a:r>
              <a:rPr lang="en-US" sz="1400" b="1" dirty="0" smtClean="0">
                <a:effectLst>
                  <a:outerShdw blurRad="38100" dist="38100" dir="2700000" algn="tl">
                    <a:srgbClr val="000000">
                      <a:alpha val="43137"/>
                    </a:srgbClr>
                  </a:outerShdw>
                </a:effectLst>
                <a:latin typeface="Bookman Old Style"/>
                <a:cs typeface="Bookman Old Style"/>
              </a:rPr>
              <a:t>PAGE 11 --- Downtown Investment, The Ground Floor</a:t>
            </a:r>
          </a:p>
          <a:p>
            <a:pPr>
              <a:buNone/>
            </a:pPr>
            <a:r>
              <a:rPr lang="en-US" sz="1400" b="1" dirty="0" smtClean="0">
                <a:effectLst>
                  <a:outerShdw blurRad="38100" dist="38100" dir="2700000" algn="tl">
                    <a:srgbClr val="000000">
                      <a:alpha val="43137"/>
                    </a:srgbClr>
                  </a:outerShdw>
                </a:effectLst>
                <a:latin typeface="Bookman Old Style"/>
                <a:cs typeface="Bookman Old Style"/>
              </a:rPr>
              <a:t>PAGE 12 --- Downtown Investment, Streetscape Improvement Grants</a:t>
            </a:r>
          </a:p>
          <a:p>
            <a:pPr>
              <a:buNone/>
            </a:pPr>
            <a:r>
              <a:rPr lang="en-US" sz="1400" b="1" dirty="0" smtClean="0">
                <a:effectLst>
                  <a:outerShdw blurRad="38100" dist="38100" dir="2700000" algn="tl">
                    <a:srgbClr val="000000">
                      <a:alpha val="43137"/>
                    </a:srgbClr>
                  </a:outerShdw>
                </a:effectLst>
                <a:latin typeface="Bookman Old Style"/>
                <a:cs typeface="Bookman Old Style"/>
              </a:rPr>
              <a:t>PAGE 13 --- Downtown Investment, Meridian Urban Market</a:t>
            </a:r>
          </a:p>
          <a:p>
            <a:pPr>
              <a:buNone/>
            </a:pPr>
            <a:r>
              <a:rPr lang="en-US" sz="1400" b="1" dirty="0" smtClean="0">
                <a:effectLst>
                  <a:outerShdw blurRad="38100" dist="38100" dir="2700000" algn="tl">
                    <a:srgbClr val="000000">
                      <a:alpha val="43137"/>
                    </a:srgbClr>
                  </a:outerShdw>
                </a:effectLst>
                <a:latin typeface="Bookman Old Style"/>
                <a:cs typeface="Bookman Old Style"/>
              </a:rPr>
              <a:t>PAGE 14 --- Initiatives, Downtown Activities</a:t>
            </a:r>
          </a:p>
          <a:p>
            <a:pPr>
              <a:buNone/>
            </a:pPr>
            <a:r>
              <a:rPr lang="en-US" sz="1400" b="1" dirty="0" smtClean="0">
                <a:effectLst>
                  <a:outerShdw blurRad="38100" dist="38100" dir="2700000" algn="tl">
                    <a:srgbClr val="000000">
                      <a:alpha val="43137"/>
                    </a:srgbClr>
                  </a:outerShdw>
                </a:effectLst>
                <a:latin typeface="Bookman Old Style"/>
                <a:cs typeface="Bookman Old Style"/>
              </a:rPr>
              <a:t>PAGE 15 --- Coming in 2012</a:t>
            </a:r>
          </a:p>
          <a:p>
            <a:pPr>
              <a:buNone/>
            </a:pPr>
            <a:r>
              <a:rPr lang="en-US" sz="1400" b="1" dirty="0" smtClean="0">
                <a:effectLst>
                  <a:outerShdw blurRad="38100" dist="38100" dir="2700000" algn="tl">
                    <a:srgbClr val="000000">
                      <a:alpha val="43137"/>
                    </a:srgbClr>
                  </a:outerShdw>
                </a:effectLst>
                <a:latin typeface="Bookman Old Style"/>
                <a:cs typeface="Bookman Old Style"/>
              </a:rPr>
              <a:t>PAGE 16 ---- In Conclusion</a:t>
            </a:r>
            <a:endParaRPr lang="en-US" sz="1400" b="1" dirty="0">
              <a:effectLst>
                <a:outerShdw blurRad="38100" dist="38100" dir="2700000" algn="tl">
                  <a:srgbClr val="000000">
                    <a:alpha val="43137"/>
                  </a:srgbClr>
                </a:outerShdw>
              </a:effectLst>
              <a:latin typeface="Bookman Old Style"/>
              <a:cs typeface="Bookman Old Style"/>
            </a:endParaRPr>
          </a:p>
        </p:txBody>
      </p:sp>
      <p:sp>
        <p:nvSpPr>
          <p:cNvPr id="2" name="Title 1"/>
          <p:cNvSpPr>
            <a:spLocks noGrp="1"/>
          </p:cNvSpPr>
          <p:nvPr>
            <p:ph type="title"/>
          </p:nvPr>
        </p:nvSpPr>
        <p:spPr/>
        <p:txBody>
          <a:bodyPr>
            <a:normAutofit/>
          </a:bodyPr>
          <a:lstStyle/>
          <a:p>
            <a:pPr algn="ctr"/>
            <a:r>
              <a:rPr sz="2800" b="1" dirty="0" smtClean="0">
                <a:effectLst>
                  <a:outerShdw blurRad="38100" dist="38100" dir="2700000" algn="tl">
                    <a:srgbClr val="000000">
                      <a:alpha val="43137"/>
                    </a:srgbClr>
                  </a:outerShdw>
                </a:effectLst>
                <a:latin typeface="Bookman Old Style"/>
                <a:cs typeface="Bookman Old Style"/>
              </a:rPr>
              <a:t>TABLE OF CONTENTS</a:t>
            </a:r>
            <a:endParaRPr lang="en-US" sz="2800" b="1" dirty="0">
              <a:effectLst>
                <a:outerShdw blurRad="38100" dist="38100" dir="2700000" algn="tl">
                  <a:srgbClr val="000000">
                    <a:alpha val="43137"/>
                  </a:srgbClr>
                </a:outerShdw>
              </a:effectLst>
              <a:latin typeface="Bookman Old Style"/>
              <a:cs typeface="Bookman Old Style"/>
            </a:endParaRPr>
          </a:p>
        </p:txBody>
      </p:sp>
      <p:sp>
        <p:nvSpPr>
          <p:cNvPr id="4" name="Slide Number Placeholder 3"/>
          <p:cNvSpPr>
            <a:spLocks noGrp="1"/>
          </p:cNvSpPr>
          <p:nvPr>
            <p:ph type="sldNum" sz="quarter" idx="15"/>
          </p:nvPr>
        </p:nvSpPr>
        <p:spPr/>
        <p:txBody>
          <a:bodyPr/>
          <a:lstStyle/>
          <a:p>
            <a:fld id="{67299863-F9E9-E042-A0B1-0B9E80FA7CA0}" type="slidenum">
              <a:rPr lang="en-US" smtClean="0"/>
              <a:pPr/>
              <a:t>3</a:t>
            </a:fld>
            <a:endParaRPr lang="en-US"/>
          </a:p>
        </p:txBody>
      </p:sp>
      <p:sp>
        <p:nvSpPr>
          <p:cNvPr id="5" name="Footer Placeholder 4"/>
          <p:cNvSpPr>
            <a:spLocks noGrp="1"/>
          </p:cNvSpPr>
          <p:nvPr>
            <p:ph type="ftr" sz="quarter" idx="16"/>
          </p:nvPr>
        </p:nvSpPr>
        <p:spPr/>
        <p:txBody>
          <a:bodyPr/>
          <a:lstStyle/>
          <a:p>
            <a:r>
              <a:rPr lang="en-US" smtClean="0"/>
              <a:t>MDC 2011 Annual Report</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638800"/>
          </a:xfrm>
        </p:spPr>
        <p:txBody>
          <a:bodyPr>
            <a:normAutofit/>
          </a:bodyPr>
          <a:lstStyle/>
          <a:p>
            <a:pPr>
              <a:buNone/>
            </a:pPr>
            <a:r>
              <a:rPr lang="en-US" sz="1600" dirty="0" smtClean="0">
                <a:effectLst>
                  <a:outerShdw blurRad="38100" dist="38100" dir="2700000" algn="tl">
                    <a:srgbClr val="000000">
                      <a:alpha val="43137"/>
                    </a:srgbClr>
                  </a:outerShdw>
                </a:effectLst>
                <a:latin typeface="Bookman Old Style"/>
                <a:cs typeface="Bookman Old Style"/>
              </a:rPr>
              <a:t>	A nine member Board of Commissioners makes up the Meridian Development Corporation. The Commissioners are appointed by the Meridian Mayor and City Council for rotating three-year </a:t>
            </a:r>
            <a:r>
              <a:rPr lang="en-US" sz="1600" dirty="0" smtClean="0">
                <a:effectLst>
                  <a:outerShdw blurRad="38100" dist="38100" dir="2700000" algn="tl">
                    <a:srgbClr val="000000">
                      <a:alpha val="43137"/>
                    </a:srgbClr>
                  </a:outerShdw>
                </a:effectLst>
                <a:latin typeface="Bookman Old Style"/>
                <a:cs typeface="Bookman Old Style"/>
              </a:rPr>
              <a:t>terms. </a:t>
            </a:r>
            <a:r>
              <a:rPr lang="en-US" sz="1600" dirty="0" smtClean="0">
                <a:effectLst>
                  <a:outerShdw blurRad="38100" dist="38100" dir="2700000" algn="tl">
                    <a:srgbClr val="000000">
                      <a:alpha val="43137"/>
                    </a:srgbClr>
                  </a:outerShdw>
                </a:effectLst>
                <a:latin typeface="Bookman Old Style"/>
                <a:cs typeface="Bookman Old Style"/>
              </a:rPr>
              <a:t> </a:t>
            </a:r>
          </a:p>
          <a:p>
            <a:pPr>
              <a:buNone/>
            </a:pPr>
            <a:endParaRPr lang="en-US" sz="1800" b="1" dirty="0" smtClean="0">
              <a:effectLst>
                <a:outerShdw blurRad="38100" dist="38100" dir="2700000" algn="tl">
                  <a:srgbClr val="000000">
                    <a:alpha val="43137"/>
                  </a:srgbClr>
                </a:outerShdw>
              </a:effectLst>
              <a:latin typeface="Bookman Old Style"/>
              <a:cs typeface="Bookman Old Style"/>
            </a:endParaRPr>
          </a:p>
          <a:p>
            <a:pPr algn="ctr">
              <a:buNone/>
            </a:pPr>
            <a:r>
              <a:rPr lang="en-US" sz="1800" b="1" dirty="0" smtClean="0">
                <a:effectLst>
                  <a:outerShdw blurRad="38100" dist="38100" dir="2700000" algn="tl">
                    <a:srgbClr val="000000">
                      <a:alpha val="43137"/>
                    </a:srgbClr>
                  </a:outerShdw>
                </a:effectLst>
                <a:latin typeface="Bookman Old Style"/>
                <a:cs typeface="Bookman Old Style"/>
              </a:rPr>
              <a:t>LEADERSHIP:</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Julie Pipal – Chairman</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Craig Slocum – Vice Chairman</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Eric Jensen – Secretary/Treasurer</a:t>
            </a:r>
          </a:p>
          <a:p>
            <a:pPr algn="ctr">
              <a:buFont typeface="Wingdings" charset="2"/>
              <a:buChar char="v"/>
            </a:pPr>
            <a:endParaRPr lang="en-US" sz="1400" dirty="0" smtClean="0">
              <a:effectLst>
                <a:outerShdw blurRad="38100" dist="38100" dir="2700000" algn="tl">
                  <a:srgbClr val="000000">
                    <a:alpha val="43137"/>
                  </a:srgbClr>
                </a:outerShdw>
              </a:effectLst>
              <a:latin typeface="Bookman Old Style"/>
              <a:cs typeface="Bookman Old Style"/>
            </a:endParaRPr>
          </a:p>
          <a:p>
            <a:pPr algn="ctr">
              <a:buNone/>
            </a:pPr>
            <a:r>
              <a:rPr lang="en-US" sz="1800" b="1" dirty="0" smtClean="0">
                <a:effectLst>
                  <a:outerShdw blurRad="38100" dist="38100" dir="2700000" algn="tl">
                    <a:srgbClr val="000000">
                      <a:alpha val="43137"/>
                    </a:srgbClr>
                  </a:outerShdw>
                </a:effectLst>
                <a:latin typeface="Bookman Old Style"/>
                <a:cs typeface="Bookman Old Style"/>
              </a:rPr>
              <a:t>BOARD MEMBERS:</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Tammy DeWeerd</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Keith Bird</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Jim Escobar</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Dave Winder</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Lisa Keyes</a:t>
            </a:r>
          </a:p>
          <a:p>
            <a:pPr algn="ctr">
              <a:buFont typeface="Wingdings" charset="2"/>
              <a:buChar char="v"/>
            </a:pPr>
            <a:r>
              <a:rPr lang="en-US" sz="1600" dirty="0" smtClean="0">
                <a:effectLst>
                  <a:outerShdw blurRad="38100" dist="38100" dir="2700000" algn="tl">
                    <a:srgbClr val="000000">
                      <a:alpha val="43137"/>
                    </a:srgbClr>
                  </a:outerShdw>
                </a:effectLst>
                <a:latin typeface="Bookman Old Style"/>
                <a:cs typeface="Bookman Old Style"/>
              </a:rPr>
              <a:t>Dan Basalone</a:t>
            </a:r>
            <a:endParaRPr lang="en-US" sz="1600" dirty="0">
              <a:effectLst>
                <a:outerShdw blurRad="38100" dist="38100" dir="2700000" algn="tl">
                  <a:srgbClr val="000000">
                    <a:alpha val="43137"/>
                  </a:srgbClr>
                </a:outerShdw>
              </a:effectLst>
              <a:latin typeface="Bookman Old Style"/>
              <a:cs typeface="Bookman Old Style"/>
            </a:endParaRPr>
          </a:p>
        </p:txBody>
      </p:sp>
      <p:sp>
        <p:nvSpPr>
          <p:cNvPr id="2" name="Title 1"/>
          <p:cNvSpPr>
            <a:spLocks noGrp="1"/>
          </p:cNvSpPr>
          <p:nvPr>
            <p:ph type="title"/>
          </p:nvPr>
        </p:nvSpPr>
        <p:spPr>
          <a:xfrm>
            <a:off x="457200" y="152400"/>
            <a:ext cx="8229600" cy="685800"/>
          </a:xfrm>
        </p:spPr>
        <p:txBody>
          <a:bodyPr>
            <a:normAutofit/>
          </a:bodyPr>
          <a:lstStyle/>
          <a:p>
            <a:pPr algn="ctr"/>
            <a:r>
              <a:rPr sz="2800" b="1" dirty="0" smtClean="0">
                <a:effectLst>
                  <a:outerShdw blurRad="38100" dist="38100" dir="2700000" algn="tl">
                    <a:srgbClr val="000000">
                      <a:alpha val="43137"/>
                    </a:srgbClr>
                  </a:outerShdw>
                </a:effectLst>
                <a:latin typeface="Bookman Old Style"/>
                <a:cs typeface="Bookman Old Style"/>
              </a:rPr>
              <a:t>BOARD OF COMMISSIONERS</a:t>
            </a:r>
            <a:endParaRPr lang="en-US" sz="2800" b="1" dirty="0">
              <a:effectLst>
                <a:outerShdw blurRad="38100" dist="38100" dir="2700000" algn="tl">
                  <a:srgbClr val="000000">
                    <a:alpha val="43137"/>
                  </a:srgbClr>
                </a:outerShdw>
              </a:effectLst>
              <a:latin typeface="Bookman Old Style"/>
              <a:cs typeface="Bookman Old Style"/>
            </a:endParaRPr>
          </a:p>
        </p:txBody>
      </p:sp>
      <p:sp>
        <p:nvSpPr>
          <p:cNvPr id="4" name="Slide Number Placeholder 3"/>
          <p:cNvSpPr>
            <a:spLocks noGrp="1"/>
          </p:cNvSpPr>
          <p:nvPr>
            <p:ph type="sldNum" sz="quarter" idx="15"/>
          </p:nvPr>
        </p:nvSpPr>
        <p:spPr/>
        <p:txBody>
          <a:bodyPr/>
          <a:lstStyle/>
          <a:p>
            <a:fld id="{67299863-F9E9-E042-A0B1-0B9E80FA7CA0}" type="slidenum">
              <a:rPr lang="en-US" smtClean="0"/>
              <a:pPr/>
              <a:t>4</a:t>
            </a:fld>
            <a:endParaRPr lang="en-US"/>
          </a:p>
        </p:txBody>
      </p:sp>
      <p:sp>
        <p:nvSpPr>
          <p:cNvPr id="5" name="Footer Placeholder 4"/>
          <p:cNvSpPr>
            <a:spLocks noGrp="1"/>
          </p:cNvSpPr>
          <p:nvPr>
            <p:ph type="ftr" sz="quarter" idx="16"/>
          </p:nvPr>
        </p:nvSpPr>
        <p:spPr/>
        <p:txBody>
          <a:bodyPr/>
          <a:lstStyle/>
          <a:p>
            <a:r>
              <a:rPr lang="en-US" smtClean="0"/>
              <a:t>MDC 2011 Annual Report</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sz="2000" dirty="0" smtClean="0">
                <a:latin typeface="Bookman Old Style"/>
                <a:cs typeface="Bookman Old Style"/>
              </a:rPr>
              <a:t>	The Meridian Development Corporation meetings are  scheduled for the second Wednesday of the month at 7:30am and the fourth Wednesday of the month at 4:00pm unless otherwise publicly noticed. </a:t>
            </a:r>
          </a:p>
          <a:p>
            <a:pPr>
              <a:buNone/>
            </a:pPr>
            <a:r>
              <a:rPr lang="en-US" sz="2000" dirty="0" smtClean="0">
                <a:latin typeface="Bookman Old Style"/>
                <a:cs typeface="Bookman Old Style"/>
              </a:rPr>
              <a:t>	</a:t>
            </a:r>
          </a:p>
          <a:p>
            <a:pPr>
              <a:buNone/>
            </a:pPr>
            <a:r>
              <a:rPr lang="en-US" sz="2000" dirty="0" smtClean="0">
                <a:latin typeface="Bookman Old Style"/>
                <a:cs typeface="Bookman Old Style"/>
              </a:rPr>
              <a:t>	Meetings are held in the Meridian City Hall North Conference Room on the main floor at 33 East Broadway Avenue in Meridian. </a:t>
            </a:r>
          </a:p>
          <a:p>
            <a:pPr>
              <a:buNone/>
            </a:pPr>
            <a:endParaRPr lang="en-US" sz="2000" dirty="0" smtClean="0">
              <a:latin typeface="Bookman Old Style"/>
              <a:cs typeface="Bookman Old Style"/>
            </a:endParaRPr>
          </a:p>
          <a:p>
            <a:pPr>
              <a:buNone/>
            </a:pPr>
            <a:r>
              <a:rPr lang="en-US" sz="2000" dirty="0" smtClean="0">
                <a:latin typeface="Bookman Old Style"/>
                <a:cs typeface="Bookman Old Style"/>
              </a:rPr>
              <a:t>	All meetings are open to the public and agendas are posted on </a:t>
            </a:r>
            <a:r>
              <a:rPr lang="en-US" sz="2000" dirty="0" err="1" smtClean="0">
                <a:latin typeface="Bookman Old Style"/>
                <a:cs typeface="Bookman Old Style"/>
              </a:rPr>
              <a:t>www.meridiandevelopmentcorp.com</a:t>
            </a:r>
            <a:r>
              <a:rPr lang="en-US" sz="2000" b="1" dirty="0" smtClean="0">
                <a:latin typeface="Bookman Old Style"/>
                <a:cs typeface="Bookman Old Style"/>
              </a:rPr>
              <a:t>.</a:t>
            </a:r>
            <a:endParaRPr lang="en-US" sz="2000" dirty="0" smtClean="0">
              <a:latin typeface="Bookman Old Style"/>
              <a:cs typeface="Bookman Old Style"/>
            </a:endParaRPr>
          </a:p>
          <a:p>
            <a:pPr>
              <a:buNone/>
            </a:pPr>
            <a:endParaRPr lang="en-US" dirty="0"/>
          </a:p>
        </p:txBody>
      </p:sp>
      <p:sp>
        <p:nvSpPr>
          <p:cNvPr id="3" name="Title 2"/>
          <p:cNvSpPr>
            <a:spLocks noGrp="1"/>
          </p:cNvSpPr>
          <p:nvPr>
            <p:ph type="title"/>
          </p:nvPr>
        </p:nvSpPr>
        <p:spPr/>
        <p:txBody>
          <a:bodyPr>
            <a:normAutofit/>
          </a:bodyPr>
          <a:lstStyle/>
          <a:p>
            <a:pPr algn="ctr"/>
            <a:r>
              <a:rPr sz="2800" b="1" dirty="0" smtClean="0">
                <a:effectLst>
                  <a:outerShdw blurRad="38100" dist="38100" dir="2700000" algn="tl">
                    <a:srgbClr val="000000">
                      <a:alpha val="43137"/>
                    </a:srgbClr>
                  </a:outerShdw>
                </a:effectLst>
                <a:latin typeface="Bookman Old Style"/>
                <a:cs typeface="Bookman Old Style"/>
              </a:rPr>
              <a:t>Meeting Times and Location</a:t>
            </a:r>
            <a:endParaRPr lang="en-US" sz="2800" b="1" dirty="0">
              <a:effectLst>
                <a:outerShdw blurRad="38100" dist="38100" dir="2700000" algn="tl">
                  <a:srgbClr val="000000">
                    <a:alpha val="43137"/>
                  </a:srgbClr>
                </a:outerShdw>
              </a:effectLst>
              <a:latin typeface="Bookman Old Style"/>
              <a:cs typeface="Bookman Old Style"/>
            </a:endParaRPr>
          </a:p>
        </p:txBody>
      </p:sp>
      <p:sp>
        <p:nvSpPr>
          <p:cNvPr id="4" name="Slide Number Placeholder 3"/>
          <p:cNvSpPr>
            <a:spLocks noGrp="1"/>
          </p:cNvSpPr>
          <p:nvPr>
            <p:ph type="sldNum" sz="quarter" idx="15"/>
          </p:nvPr>
        </p:nvSpPr>
        <p:spPr/>
        <p:txBody>
          <a:bodyPr/>
          <a:lstStyle/>
          <a:p>
            <a:fld id="{67299863-F9E9-E042-A0B1-0B9E80FA7CA0}" type="slidenum">
              <a:rPr lang="en-US" smtClean="0"/>
              <a:pPr/>
              <a:t>5</a:t>
            </a:fld>
            <a:endParaRPr lang="en-US"/>
          </a:p>
        </p:txBody>
      </p:sp>
      <p:sp>
        <p:nvSpPr>
          <p:cNvPr id="5" name="Footer Placeholder 4"/>
          <p:cNvSpPr>
            <a:spLocks noGrp="1"/>
          </p:cNvSpPr>
          <p:nvPr>
            <p:ph type="ftr" sz="quarter" idx="16"/>
          </p:nvPr>
        </p:nvSpPr>
        <p:spPr/>
        <p:txBody>
          <a:bodyPr/>
          <a:lstStyle/>
          <a:p>
            <a:r>
              <a:rPr lang="en-US" smtClean="0"/>
              <a:t>MDC 2011 Annual Report</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DOWNTOWN DEVELOPMENT </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New Business in 2011</a:t>
            </a:r>
            <a:endParaRPr lang="en-US" sz="2400" b="1" dirty="0">
              <a:effectLst>
                <a:outerShdw blurRad="38100" dist="38100" dir="2700000" algn="tl">
                  <a:srgbClr val="000000">
                    <a:alpha val="43137"/>
                  </a:srgbClr>
                </a:outerShdw>
              </a:effectLst>
              <a:latin typeface="Bookman Old Style"/>
              <a:cs typeface="Bookman Old Style"/>
            </a:endParaRPr>
          </a:p>
        </p:txBody>
      </p:sp>
      <p:pic>
        <p:nvPicPr>
          <p:cNvPr id="6" name="Content Placeholder 5"/>
          <p:cNvPicPr>
            <a:picLocks noGrp="1" noChangeAspect="1"/>
          </p:cNvPicPr>
          <p:nvPr>
            <p:ph sz="half" idx="1"/>
          </p:nvPr>
        </p:nvPicPr>
        <p:blipFill>
          <a:blip r:embed="rId2"/>
          <a:srcRect l="-19363" r="-19363"/>
          <a:stretch>
            <a:fillRect/>
          </a:stretch>
        </p:blipFill>
        <p:spPr/>
      </p:pic>
      <p:sp>
        <p:nvSpPr>
          <p:cNvPr id="5" name="Content Placeholder 4"/>
          <p:cNvSpPr>
            <a:spLocks noGrp="1"/>
          </p:cNvSpPr>
          <p:nvPr>
            <p:ph sz="half" idx="2"/>
          </p:nvPr>
        </p:nvSpPr>
        <p:spPr/>
        <p:txBody>
          <a:bodyPr>
            <a:normAutofit fontScale="85000" lnSpcReduction="10000"/>
          </a:bodyPr>
          <a:lstStyle/>
          <a:p>
            <a:pPr>
              <a:buNone/>
            </a:pPr>
            <a:r>
              <a:rPr lang="en-US" sz="1800" b="1" dirty="0" smtClean="0"/>
              <a:t>	</a:t>
            </a:r>
            <a:r>
              <a:rPr lang="en-US" sz="1800" b="1" dirty="0" smtClean="0">
                <a:effectLst>
                  <a:outerShdw blurRad="38100" dist="38100" dir="2700000" algn="tl">
                    <a:srgbClr val="000000">
                      <a:alpha val="43137"/>
                    </a:srgbClr>
                  </a:outerShdw>
                </a:effectLst>
                <a:latin typeface="Bookman Old Style"/>
                <a:cs typeface="Bookman Old Style"/>
              </a:rPr>
              <a:t>The Grotto, downtown Meridian’s newest eatery and coffee shop, opened for business at 112 East Idaho Street on February 15, 2011. </a:t>
            </a:r>
          </a:p>
          <a:p>
            <a:pPr>
              <a:buNone/>
            </a:pPr>
            <a:r>
              <a:rPr lang="en-US" sz="1800" b="1" dirty="0" smtClean="0">
                <a:effectLst>
                  <a:outerShdw blurRad="38100" dist="38100" dir="2700000" algn="tl">
                    <a:srgbClr val="000000">
                      <a:alpha val="43137"/>
                    </a:srgbClr>
                  </a:outerShdw>
                </a:effectLst>
                <a:latin typeface="Bookman Old Style"/>
                <a:cs typeface="Bookman Old Style"/>
              </a:rPr>
              <a:t>	</a:t>
            </a:r>
          </a:p>
          <a:p>
            <a:pPr>
              <a:buNone/>
            </a:pPr>
            <a:r>
              <a:rPr lang="en-US" sz="1800" b="1" dirty="0" smtClean="0">
                <a:effectLst>
                  <a:outerShdw blurRad="38100" dist="38100" dir="2700000" algn="tl">
                    <a:srgbClr val="000000">
                      <a:alpha val="43137"/>
                    </a:srgbClr>
                  </a:outerShdw>
                </a:effectLst>
                <a:latin typeface="Bookman Old Style"/>
                <a:cs typeface="Bookman Old Style"/>
              </a:rPr>
              <a:t>	The owners of The Grotto have been in business since October 2002 in the Treasure Valley. They currently employ 15 people. </a:t>
            </a:r>
          </a:p>
          <a:p>
            <a:pPr>
              <a:buNone/>
            </a:pPr>
            <a:endParaRPr lang="en-US" sz="1800" b="1" dirty="0" smtClean="0">
              <a:effectLst>
                <a:outerShdw blurRad="38100" dist="38100" dir="2700000" algn="tl">
                  <a:srgbClr val="000000">
                    <a:alpha val="43137"/>
                  </a:srgbClr>
                </a:outerShdw>
              </a:effectLst>
              <a:latin typeface="Bookman Old Style"/>
              <a:cs typeface="Bookman Old Style"/>
            </a:endParaRPr>
          </a:p>
          <a:p>
            <a:pPr>
              <a:buNone/>
            </a:pPr>
            <a:r>
              <a:rPr lang="en-US" sz="1800" b="1" dirty="0" smtClean="0">
                <a:effectLst>
                  <a:outerShdw blurRad="38100" dist="38100" dir="2700000" algn="tl">
                    <a:srgbClr val="000000">
                      <a:alpha val="43137"/>
                    </a:srgbClr>
                  </a:outerShdw>
                </a:effectLst>
                <a:latin typeface="Bookman Old Style"/>
                <a:cs typeface="Bookman Old Style"/>
              </a:rPr>
              <a:t>	In addition to being a destination dining location, The Grotto is also a catering company that specializes in weddings, corporate events and funerals both on and off-site.</a:t>
            </a:r>
          </a:p>
          <a:p>
            <a:pPr>
              <a:buNone/>
            </a:pPr>
            <a:endParaRPr lang="en-US" sz="1800" dirty="0" smtClean="0">
              <a:effectLst>
                <a:outerShdw blurRad="38100" dist="38100" dir="2700000" algn="tl">
                  <a:srgbClr val="000000">
                    <a:alpha val="43137"/>
                  </a:srgbClr>
                </a:outerShdw>
              </a:effectLst>
              <a:latin typeface="Bookman Old Style"/>
              <a:cs typeface="Bookman Old Style"/>
            </a:endParaRPr>
          </a:p>
          <a:p>
            <a:pPr>
              <a:buNone/>
            </a:pPr>
            <a:r>
              <a:rPr lang="en-US" sz="1800" dirty="0" smtClean="0">
                <a:effectLst>
                  <a:outerShdw blurRad="38100" dist="38100" dir="2700000" algn="tl">
                    <a:srgbClr val="000000">
                      <a:alpha val="43137"/>
                    </a:srgbClr>
                  </a:outerShdw>
                </a:effectLst>
                <a:latin typeface="Bookman Old Style"/>
                <a:cs typeface="Bookman Old Style"/>
              </a:rPr>
              <a:t>	</a:t>
            </a:r>
            <a:endParaRPr lang="en-US" sz="1800" dirty="0">
              <a:effectLst>
                <a:outerShdw blurRad="38100" dist="38100" dir="2700000" algn="tl">
                  <a:srgbClr val="000000">
                    <a:alpha val="43137"/>
                  </a:srgbClr>
                </a:outerShdw>
              </a:effectLst>
              <a:latin typeface="Bookman Old Style"/>
              <a:cs typeface="Bookman Old Style"/>
            </a:endParaRPr>
          </a:p>
        </p:txBody>
      </p:sp>
      <p:sp>
        <p:nvSpPr>
          <p:cNvPr id="7" name="Slide Number Placeholder 6"/>
          <p:cNvSpPr>
            <a:spLocks noGrp="1"/>
          </p:cNvSpPr>
          <p:nvPr>
            <p:ph type="sldNum" sz="quarter" idx="12"/>
          </p:nvPr>
        </p:nvSpPr>
        <p:spPr/>
        <p:txBody>
          <a:bodyPr/>
          <a:lstStyle/>
          <a:p>
            <a:fld id="{67299863-F9E9-E042-A0B1-0B9E80FA7CA0}" type="slidenum">
              <a:rPr lang="en-US" smtClean="0"/>
              <a:pPr/>
              <a:t>6</a:t>
            </a:fld>
            <a:endParaRPr lang="en-US"/>
          </a:p>
        </p:txBody>
      </p:sp>
      <p:sp>
        <p:nvSpPr>
          <p:cNvPr id="8" name="Footer Placeholder 7"/>
          <p:cNvSpPr>
            <a:spLocks noGrp="1"/>
          </p:cNvSpPr>
          <p:nvPr>
            <p:ph type="ftr" sz="quarter" idx="11"/>
          </p:nvPr>
        </p:nvSpPr>
        <p:spPr/>
        <p:txBody>
          <a:bodyPr/>
          <a:lstStyle/>
          <a:p>
            <a:r>
              <a:rPr lang="en-US" smtClean="0"/>
              <a:t>MDC 2011 Annual Report</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DOWNTOWN INVESTMENT</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NEW BUSINESS IN 2011</a:t>
            </a:r>
            <a:endParaRPr lang="en-US" sz="2400" b="1" dirty="0">
              <a:effectLst>
                <a:outerShdw blurRad="38100" dist="38100" dir="2700000" algn="tl">
                  <a:srgbClr val="000000">
                    <a:alpha val="43137"/>
                  </a:srgbClr>
                </a:outerShdw>
              </a:effectLst>
              <a:latin typeface="Bookman Old Style"/>
              <a:cs typeface="Bookman Old Style"/>
            </a:endParaRPr>
          </a:p>
        </p:txBody>
      </p:sp>
      <p:pic>
        <p:nvPicPr>
          <p:cNvPr id="5" name="Content Placeholder 4" descr="Meridian ETC.jpg"/>
          <p:cNvPicPr>
            <a:picLocks noGrp="1" noChangeAspect="1"/>
          </p:cNvPicPr>
          <p:nvPr>
            <p:ph sz="half" idx="1"/>
          </p:nvPr>
        </p:nvPicPr>
        <p:blipFill>
          <a:blip r:embed="rId2"/>
          <a:srcRect t="-5060" b="-5060"/>
          <a:stretch>
            <a:fillRect/>
          </a:stretch>
        </p:blipFill>
        <p:spPr/>
      </p:pic>
      <p:sp>
        <p:nvSpPr>
          <p:cNvPr id="4" name="Content Placeholder 3"/>
          <p:cNvSpPr>
            <a:spLocks noGrp="1"/>
          </p:cNvSpPr>
          <p:nvPr>
            <p:ph sz="half" idx="2"/>
          </p:nvPr>
        </p:nvSpPr>
        <p:spPr>
          <a:xfrm>
            <a:off x="4648200" y="990600"/>
            <a:ext cx="4059936" cy="5867400"/>
          </a:xfrm>
        </p:spPr>
        <p:txBody>
          <a:bodyPr>
            <a:normAutofit fontScale="40000" lnSpcReduction="20000"/>
          </a:bodyPr>
          <a:lstStyle/>
          <a:p>
            <a:pPr>
              <a:spcBef>
                <a:spcPts val="0"/>
              </a:spcBef>
              <a:buNone/>
            </a:pPr>
            <a:r>
              <a:rPr lang="en-US" sz="2800" b="1" dirty="0" smtClean="0">
                <a:effectLst>
                  <a:outerShdw blurRad="38100" dist="38100" dir="2700000" algn="tl">
                    <a:srgbClr val="000000">
                      <a:alpha val="43137"/>
                    </a:srgbClr>
                  </a:outerShdw>
                </a:effectLst>
                <a:latin typeface="Bookman Old Style"/>
                <a:cs typeface="Bookman Old Style"/>
              </a:rPr>
              <a:t>	</a:t>
            </a:r>
          </a:p>
          <a:p>
            <a:pPr>
              <a:spcBef>
                <a:spcPts val="0"/>
              </a:spcBef>
              <a:buNone/>
            </a:pPr>
            <a:endParaRPr lang="en-US" sz="2800" b="1" dirty="0" smtClean="0">
              <a:effectLst>
                <a:outerShdw blurRad="38100" dist="38100" dir="2700000" algn="tl">
                  <a:srgbClr val="000000">
                    <a:alpha val="43137"/>
                  </a:srgbClr>
                </a:outerShdw>
              </a:effectLst>
              <a:latin typeface="Bookman Old Style"/>
              <a:cs typeface="Bookman Old Style"/>
            </a:endParaRPr>
          </a:p>
          <a:p>
            <a:pPr>
              <a:spcBef>
                <a:spcPts val="0"/>
              </a:spcBef>
              <a:buNone/>
            </a:pPr>
            <a:r>
              <a:rPr lang="en-US" sz="2800" b="1" dirty="0" smtClean="0">
                <a:effectLst>
                  <a:outerShdw blurRad="38100" dist="38100" dir="2700000" algn="tl">
                    <a:srgbClr val="000000">
                      <a:alpha val="43137"/>
                    </a:srgbClr>
                  </a:outerShdw>
                </a:effectLst>
                <a:latin typeface="Bookman Old Style"/>
                <a:cs typeface="Bookman Old Style"/>
              </a:rPr>
              <a:t>	</a:t>
            </a:r>
            <a:r>
              <a:rPr lang="en-US" sz="2947" b="1" dirty="0" smtClean="0">
                <a:effectLst>
                  <a:outerShdw blurRad="38100" dist="38100" dir="2700000" algn="tl">
                    <a:srgbClr val="000000">
                      <a:alpha val="43137"/>
                    </a:srgbClr>
                  </a:outerShdw>
                </a:effectLst>
                <a:latin typeface="Bookman Old Style"/>
                <a:cs typeface="Bookman Old Style"/>
              </a:rPr>
              <a:t>In the late summer of 2011, the Meridian ETC leased space in the old Meridian City Hall located at 33 East Idaho Street.</a:t>
            </a:r>
          </a:p>
          <a:p>
            <a:pPr>
              <a:spcBef>
                <a:spcPts val="0"/>
              </a:spcBef>
              <a:buNone/>
            </a:pPr>
            <a:endParaRPr lang="en-US" sz="2947" b="1" dirty="0" smtClean="0">
              <a:effectLst>
                <a:outerShdw blurRad="38100" dist="38100" dir="2700000" algn="tl">
                  <a:srgbClr val="000000">
                    <a:alpha val="43137"/>
                  </a:srgbClr>
                </a:outerShdw>
              </a:effectLst>
              <a:latin typeface="Bookman Old Style"/>
              <a:cs typeface="Bookman Old Style"/>
            </a:endParaRPr>
          </a:p>
          <a:p>
            <a:pPr>
              <a:spcBef>
                <a:spcPts val="0"/>
              </a:spcBef>
              <a:buNone/>
            </a:pPr>
            <a:r>
              <a:rPr lang="en-US" sz="2947" b="1" dirty="0" smtClean="0">
                <a:effectLst>
                  <a:outerShdw blurRad="38100" dist="38100" dir="2700000" algn="tl">
                    <a:srgbClr val="000000">
                      <a:alpha val="43137"/>
                    </a:srgbClr>
                  </a:outerShdw>
                </a:effectLst>
                <a:latin typeface="Bookman Old Style"/>
                <a:cs typeface="Bookman Old Style"/>
              </a:rPr>
              <a:t>	Meridian ETC is a consortium of like-minded business owners and entrepreneurs committed to creating an atmosphere of collaboration, education, and support for each other as they operate and grow our businesses.</a:t>
            </a:r>
          </a:p>
          <a:p>
            <a:pPr>
              <a:spcBef>
                <a:spcPts val="0"/>
              </a:spcBef>
              <a:buNone/>
            </a:pPr>
            <a:endParaRPr lang="en-US" sz="2947" b="1" dirty="0" smtClean="0">
              <a:effectLst>
                <a:outerShdw blurRad="38100" dist="38100" dir="2700000" algn="tl">
                  <a:srgbClr val="000000">
                    <a:alpha val="43137"/>
                  </a:srgbClr>
                </a:outerShdw>
              </a:effectLst>
              <a:latin typeface="Bookman Old Style"/>
              <a:cs typeface="Bookman Old Style"/>
            </a:endParaRPr>
          </a:p>
          <a:p>
            <a:pPr>
              <a:spcBef>
                <a:spcPts val="0"/>
              </a:spcBef>
              <a:buNone/>
            </a:pPr>
            <a:r>
              <a:rPr lang="en-US" sz="2947" b="1" dirty="0" smtClean="0">
                <a:effectLst>
                  <a:outerShdw blurRad="38100" dist="38100" dir="2700000" algn="tl">
                    <a:srgbClr val="000000">
                      <a:alpha val="43137"/>
                    </a:srgbClr>
                  </a:outerShdw>
                </a:effectLst>
                <a:latin typeface="Bookman Old Style"/>
                <a:cs typeface="Bookman Old Style"/>
              </a:rPr>
              <a:t>	The ‘Co-op’ concept is unique in a number of ways from more traditional business models, in that each are member owners and operators</a:t>
            </a:r>
          </a:p>
          <a:p>
            <a:pPr>
              <a:spcBef>
                <a:spcPts val="0"/>
              </a:spcBef>
              <a:buNone/>
            </a:pPr>
            <a:endParaRPr lang="en-US" sz="2947" b="1" dirty="0" smtClean="0">
              <a:effectLst>
                <a:outerShdw blurRad="38100" dist="38100" dir="2700000" algn="tl">
                  <a:srgbClr val="000000">
                    <a:alpha val="43137"/>
                  </a:srgbClr>
                </a:outerShdw>
              </a:effectLst>
              <a:latin typeface="Bookman Old Style"/>
              <a:cs typeface="Bookman Old Style"/>
            </a:endParaRPr>
          </a:p>
          <a:p>
            <a:pPr>
              <a:lnSpc>
                <a:spcPct val="120000"/>
              </a:lnSpc>
              <a:spcBef>
                <a:spcPts val="0"/>
              </a:spcBef>
              <a:buNone/>
            </a:pPr>
            <a:r>
              <a:rPr lang="en-US" sz="2947" b="1" dirty="0" smtClean="0">
                <a:effectLst>
                  <a:outerShdw blurRad="38100" dist="38100" dir="2700000" algn="tl">
                    <a:srgbClr val="000000">
                      <a:alpha val="43137"/>
                    </a:srgbClr>
                  </a:outerShdw>
                </a:effectLst>
                <a:latin typeface="Bookman Old Style"/>
                <a:cs typeface="Bookman Old Style"/>
              </a:rPr>
              <a:t>	Their philosophy is that people are at the heart of their business and they follow the principles established by the International Co-operative Alliance and have also adopted the 5 Laws of Stratospheric Success (from the book ‘The Go-Giver’ written by Bob Burg and John David Mann) as our core value statements.</a:t>
            </a:r>
          </a:p>
          <a:p>
            <a:pPr>
              <a:lnSpc>
                <a:spcPct val="120000"/>
              </a:lnSpc>
              <a:spcBef>
                <a:spcPts val="0"/>
              </a:spcBef>
              <a:buNone/>
            </a:pPr>
            <a:endParaRPr lang="en-US" dirty="0" smtClean="0">
              <a:latin typeface="Bookman Old Style"/>
              <a:cs typeface="Bookman Old Style"/>
            </a:endParaRPr>
          </a:p>
          <a:p>
            <a:pPr>
              <a:lnSpc>
                <a:spcPct val="120000"/>
              </a:lnSpc>
              <a:spcBef>
                <a:spcPts val="0"/>
              </a:spcBef>
              <a:buNone/>
            </a:pPr>
            <a:r>
              <a:rPr lang="en-US" dirty="0" smtClean="0">
                <a:latin typeface="Bookman Old Style"/>
                <a:cs typeface="Bookman Old Style"/>
              </a:rPr>
              <a:t>	</a:t>
            </a:r>
            <a:endParaRPr lang="en-US" b="1" dirty="0" smtClean="0">
              <a:latin typeface="Bookman Old Style"/>
              <a:cs typeface="Bookman Old Style"/>
            </a:endParaRPr>
          </a:p>
          <a:p>
            <a:pPr>
              <a:lnSpc>
                <a:spcPct val="120000"/>
              </a:lnSpc>
              <a:spcBef>
                <a:spcPts val="0"/>
              </a:spcBef>
              <a:buNone/>
            </a:pPr>
            <a:r>
              <a:rPr lang="en-US" b="1" dirty="0" smtClean="0">
                <a:latin typeface="Bookman Old Style"/>
                <a:cs typeface="Bookman Old Style"/>
              </a:rPr>
              <a:t>		</a:t>
            </a:r>
          </a:p>
          <a:p>
            <a:pPr>
              <a:lnSpc>
                <a:spcPct val="120000"/>
              </a:lnSpc>
              <a:spcBef>
                <a:spcPts val="0"/>
              </a:spcBef>
              <a:buNone/>
            </a:pPr>
            <a:r>
              <a:rPr lang="en-US" dirty="0" smtClean="0">
                <a:latin typeface="Bookman Old Style"/>
                <a:cs typeface="Bookman Old Style"/>
              </a:rPr>
              <a:t>	</a:t>
            </a:r>
            <a:endParaRPr lang="en-US" sz="2800" b="1" dirty="0" smtClean="0">
              <a:effectLst>
                <a:outerShdw blurRad="38100" dist="38100" dir="2700000" algn="tl">
                  <a:srgbClr val="000000">
                    <a:alpha val="43137"/>
                  </a:srgbClr>
                </a:outerShdw>
              </a:effectLst>
              <a:latin typeface="Bookman Old Style"/>
              <a:cs typeface="Bookman Old Style"/>
            </a:endParaRPr>
          </a:p>
          <a:p>
            <a:pPr>
              <a:buNone/>
            </a:pPr>
            <a:endParaRPr lang="en-US" dirty="0">
              <a:latin typeface="Bookman Old Style"/>
              <a:cs typeface="Bookman Old Style"/>
            </a:endParaRPr>
          </a:p>
        </p:txBody>
      </p:sp>
      <p:sp>
        <p:nvSpPr>
          <p:cNvPr id="6" name="Slide Number Placeholder 5"/>
          <p:cNvSpPr>
            <a:spLocks noGrp="1"/>
          </p:cNvSpPr>
          <p:nvPr>
            <p:ph type="sldNum" sz="quarter" idx="12"/>
          </p:nvPr>
        </p:nvSpPr>
        <p:spPr/>
        <p:txBody>
          <a:bodyPr/>
          <a:lstStyle/>
          <a:p>
            <a:fld id="{67299863-F9E9-E042-A0B1-0B9E80FA7CA0}" type="slidenum">
              <a:rPr lang="en-US" smtClean="0"/>
              <a:pPr/>
              <a:t>7</a:t>
            </a:fld>
            <a:endParaRPr lang="en-US"/>
          </a:p>
        </p:txBody>
      </p:sp>
      <p:sp>
        <p:nvSpPr>
          <p:cNvPr id="7" name="Footer Placeholder 6"/>
          <p:cNvSpPr>
            <a:spLocks noGrp="1"/>
          </p:cNvSpPr>
          <p:nvPr>
            <p:ph type="ftr" sz="quarter" idx="11"/>
          </p:nvPr>
        </p:nvSpPr>
        <p:spPr/>
        <p:txBody>
          <a:bodyPr/>
          <a:lstStyle/>
          <a:p>
            <a:r>
              <a:rPr lang="en-US" smtClean="0"/>
              <a:t>MDC 2011 Annual Report</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MDC/COMPASS/VRT PARTNERSHIP</a:t>
            </a:r>
            <a:endParaRPr lang="en-US" sz="2400" b="1" dirty="0">
              <a:effectLst>
                <a:outerShdw blurRad="38100" dist="38100" dir="2700000" algn="tl">
                  <a:srgbClr val="000000">
                    <a:alpha val="43137"/>
                  </a:srgbClr>
                </a:outerShdw>
              </a:effectLst>
              <a:latin typeface="Bookman Old Style"/>
              <a:cs typeface="Bookman Old Style"/>
            </a:endParaRPr>
          </a:p>
        </p:txBody>
      </p:sp>
      <p:sp>
        <p:nvSpPr>
          <p:cNvPr id="3" name="Content Placeholder 2"/>
          <p:cNvSpPr>
            <a:spLocks noGrp="1"/>
          </p:cNvSpPr>
          <p:nvPr>
            <p:ph sz="half" idx="1"/>
          </p:nvPr>
        </p:nvSpPr>
        <p:spPr>
          <a:xfrm>
            <a:off x="457200" y="838200"/>
            <a:ext cx="4059936" cy="5715000"/>
          </a:xfrm>
        </p:spPr>
        <p:txBody>
          <a:bodyPr>
            <a:normAutofit fontScale="25000" lnSpcReduction="20000"/>
          </a:bodyPr>
          <a:lstStyle/>
          <a:p>
            <a:pPr>
              <a:lnSpc>
                <a:spcPct val="120000"/>
              </a:lnSpc>
              <a:spcBef>
                <a:spcPts val="0"/>
              </a:spcBef>
              <a:buNone/>
            </a:pPr>
            <a:r>
              <a:rPr lang="en-US" sz="3000" dirty="0" smtClean="0">
                <a:latin typeface="Bookman Old Style"/>
                <a:cs typeface="Bookman Old Style"/>
              </a:rPr>
              <a:t>	</a:t>
            </a:r>
            <a:r>
              <a:rPr lang="en-US" sz="4000" dirty="0" smtClean="0">
                <a:latin typeface="Bookman Old Style"/>
                <a:cs typeface="Bookman Old Style"/>
              </a:rPr>
              <a:t>In 2011, Meridian Development Corporation continued collaboration with two public partners, Community Planning Association of Southwest Idaho (COMPASS) and Valley Regional Transit (VRT) to build a new, 16,000 square foot, two-story office building that will house both transportation entities at 700 North East Second Street. </a:t>
            </a:r>
          </a:p>
          <a:p>
            <a:pPr>
              <a:lnSpc>
                <a:spcPct val="120000"/>
              </a:lnSpc>
              <a:spcBef>
                <a:spcPts val="0"/>
              </a:spcBef>
              <a:buNone/>
            </a:pPr>
            <a:r>
              <a:rPr lang="en-US" sz="4000" dirty="0" smtClean="0">
                <a:latin typeface="Bookman Old Style"/>
                <a:cs typeface="Bookman Old Style"/>
              </a:rPr>
              <a:t>	</a:t>
            </a:r>
          </a:p>
          <a:p>
            <a:pPr>
              <a:lnSpc>
                <a:spcPct val="120000"/>
              </a:lnSpc>
              <a:spcBef>
                <a:spcPts val="0"/>
              </a:spcBef>
              <a:buNone/>
            </a:pPr>
            <a:r>
              <a:rPr lang="en-US" sz="4000" dirty="0" smtClean="0">
                <a:latin typeface="Bookman Old Style"/>
                <a:cs typeface="Bookman Old Style"/>
              </a:rPr>
              <a:t>	After a competitive bid process, the building began construction in April 2011 with temporary occupancy being given to the building in November 2011. VRT moved into the building in December 2011 and VRT is expected to move in January 2012.</a:t>
            </a:r>
          </a:p>
          <a:p>
            <a:pPr>
              <a:lnSpc>
                <a:spcPct val="120000"/>
              </a:lnSpc>
              <a:spcBef>
                <a:spcPts val="0"/>
              </a:spcBef>
              <a:buNone/>
            </a:pPr>
            <a:endParaRPr lang="en-US" sz="4000" dirty="0" smtClean="0">
              <a:latin typeface="Bookman Old Style"/>
              <a:cs typeface="Bookman Old Style"/>
            </a:endParaRPr>
          </a:p>
          <a:p>
            <a:pPr>
              <a:lnSpc>
                <a:spcPct val="120000"/>
              </a:lnSpc>
              <a:spcBef>
                <a:spcPts val="0"/>
              </a:spcBef>
              <a:buNone/>
            </a:pPr>
            <a:r>
              <a:rPr lang="en-US" sz="4000" dirty="0" smtClean="0">
                <a:latin typeface="Bookman Old Style"/>
                <a:cs typeface="Bookman Old Style"/>
              </a:rPr>
              <a:t>	The building is now the headquarters for COMPASS and VRT employees, volunteers and the members of both Boards.  The hope is that the additional employment base in downtown Meridian will bring an added energy and impact to downtown Meridian. It was because of this partnership and impact that MDC chose to be involved in such a project. This project is a significant step toward bringing more energy, employment, redevelopment and additional private investment in this area.</a:t>
            </a:r>
          </a:p>
          <a:p>
            <a:pPr>
              <a:lnSpc>
                <a:spcPct val="120000"/>
              </a:lnSpc>
              <a:spcBef>
                <a:spcPts val="0"/>
              </a:spcBef>
              <a:buNone/>
            </a:pPr>
            <a:endParaRPr lang="en-US" sz="4000" dirty="0" smtClean="0">
              <a:latin typeface="Bookman Old Style"/>
              <a:cs typeface="Bookman Old Style"/>
            </a:endParaRPr>
          </a:p>
          <a:p>
            <a:pPr>
              <a:lnSpc>
                <a:spcPct val="120000"/>
              </a:lnSpc>
              <a:spcBef>
                <a:spcPts val="0"/>
              </a:spcBef>
              <a:buNone/>
            </a:pPr>
            <a:r>
              <a:rPr lang="en-US" sz="4000" dirty="0" smtClean="0">
                <a:latin typeface="Bookman Old Style"/>
                <a:cs typeface="Bookman Old Style"/>
              </a:rPr>
              <a:t>	The new building brings a parking lot that is for parking for COMPASS and VRT employees but has additional spaces for free public parking during weekday, evening and weekend hours. The parking lot will be owned by MDC. </a:t>
            </a:r>
          </a:p>
          <a:p>
            <a:pPr>
              <a:lnSpc>
                <a:spcPct val="120000"/>
              </a:lnSpc>
              <a:spcBef>
                <a:spcPts val="0"/>
              </a:spcBef>
              <a:buNone/>
            </a:pPr>
            <a:endParaRPr lang="en-US" sz="4000" dirty="0" smtClean="0">
              <a:latin typeface="Bookman Old Style"/>
              <a:cs typeface="Bookman Old Style"/>
            </a:endParaRPr>
          </a:p>
          <a:p>
            <a:pPr>
              <a:lnSpc>
                <a:spcPct val="120000"/>
              </a:lnSpc>
              <a:spcBef>
                <a:spcPts val="0"/>
              </a:spcBef>
              <a:buNone/>
            </a:pPr>
            <a:r>
              <a:rPr lang="en-US" sz="4000" dirty="0" smtClean="0">
                <a:latin typeface="Bookman Old Style"/>
                <a:cs typeface="Bookman Old Style"/>
              </a:rPr>
              <a:t>	It is MDC’s hope that the newest mobility-minded additions to our community will help drive additional interest in future projects in the downtown core. This site has great potential to eventually become a mass transit hub and draw even more excitement, investment and benefit to everyone involved with our downtown – especially our businesses.</a:t>
            </a:r>
          </a:p>
          <a:p>
            <a:endParaRPr lang="en-US" dirty="0"/>
          </a:p>
        </p:txBody>
      </p:sp>
      <p:pic>
        <p:nvPicPr>
          <p:cNvPr id="5" name="Content Placeholder 4" descr="COMPASS VRT Building"/>
          <p:cNvPicPr>
            <a:picLocks noGrp="1" noChangeAspect="1"/>
          </p:cNvPicPr>
          <p:nvPr>
            <p:ph sz="half" idx="2"/>
          </p:nvPr>
        </p:nvPicPr>
        <p:blipFill>
          <a:blip r:embed="rId2"/>
          <a:srcRect t="-44248" b="-44248"/>
          <a:stretch>
            <a:fillRect/>
          </a:stretch>
        </p:blipFill>
        <p:spPr>
          <a:xfrm>
            <a:off x="4648200" y="838200"/>
            <a:ext cx="4059238" cy="5715000"/>
          </a:xfrm>
        </p:spPr>
      </p:pic>
      <p:sp>
        <p:nvSpPr>
          <p:cNvPr id="6" name="Slide Number Placeholder 5"/>
          <p:cNvSpPr>
            <a:spLocks noGrp="1"/>
          </p:cNvSpPr>
          <p:nvPr>
            <p:ph type="sldNum" sz="quarter" idx="12"/>
          </p:nvPr>
        </p:nvSpPr>
        <p:spPr/>
        <p:txBody>
          <a:bodyPr/>
          <a:lstStyle/>
          <a:p>
            <a:fld id="{67299863-F9E9-E042-A0B1-0B9E80FA7CA0}" type="slidenum">
              <a:rPr lang="en-US" smtClean="0"/>
              <a:pPr/>
              <a:t>8</a:t>
            </a:fld>
            <a:endParaRPr lang="en-US"/>
          </a:p>
        </p:txBody>
      </p:sp>
      <p:sp>
        <p:nvSpPr>
          <p:cNvPr id="7" name="Footer Placeholder 6"/>
          <p:cNvSpPr>
            <a:spLocks noGrp="1"/>
          </p:cNvSpPr>
          <p:nvPr>
            <p:ph type="ftr" sz="quarter" idx="11"/>
          </p:nvPr>
        </p:nvSpPr>
        <p:spPr/>
        <p:txBody>
          <a:bodyPr/>
          <a:lstStyle/>
          <a:p>
            <a:r>
              <a:rPr lang="en-US" smtClean="0"/>
              <a:t>MDC 2011 Annual Report</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pPr algn="ctr"/>
            <a:r>
              <a:rPr sz="2400" b="1" dirty="0" smtClean="0">
                <a:effectLst>
                  <a:outerShdw blurRad="38100" dist="38100" dir="2700000" algn="tl">
                    <a:srgbClr val="000000">
                      <a:alpha val="43137"/>
                    </a:srgbClr>
                  </a:outerShdw>
                </a:effectLst>
                <a:latin typeface="Bookman Old Style"/>
                <a:cs typeface="Bookman Old Style"/>
              </a:rPr>
              <a:t>DOWNTOWN INVESTMENT </a:t>
            </a:r>
            <a:br>
              <a:rPr sz="2400" b="1" dirty="0" smtClean="0">
                <a:effectLst>
                  <a:outerShdw blurRad="38100" dist="38100" dir="2700000" algn="tl">
                    <a:srgbClr val="000000">
                      <a:alpha val="43137"/>
                    </a:srgbClr>
                  </a:outerShdw>
                </a:effectLst>
                <a:latin typeface="Bookman Old Style"/>
                <a:cs typeface="Bookman Old Style"/>
              </a:rPr>
            </a:br>
            <a:r>
              <a:rPr sz="2400" b="1" dirty="0" smtClean="0">
                <a:effectLst>
                  <a:outerShdw blurRad="38100" dist="38100" dir="2700000" algn="tl">
                    <a:srgbClr val="000000">
                      <a:alpha val="43137"/>
                    </a:srgbClr>
                  </a:outerShdw>
                </a:effectLst>
                <a:latin typeface="Bookman Old Style"/>
                <a:cs typeface="Bookman Old Style"/>
              </a:rPr>
              <a:t>SPLIT CORRIDOR PHASE II</a:t>
            </a:r>
            <a:endParaRPr lang="en-US" sz="2400" b="1" dirty="0">
              <a:effectLst>
                <a:outerShdw blurRad="38100" dist="38100" dir="2700000" algn="tl">
                  <a:srgbClr val="000000">
                    <a:alpha val="43137"/>
                  </a:srgbClr>
                </a:outerShdw>
              </a:effectLst>
              <a:latin typeface="Bookman Old Style"/>
              <a:cs typeface="Bookman Old Style"/>
            </a:endParaRPr>
          </a:p>
        </p:txBody>
      </p:sp>
      <p:pic>
        <p:nvPicPr>
          <p:cNvPr id="5" name="Content Placeholder 4" descr="(DRAFT)SplitCorridor-map-const.pdf"/>
          <p:cNvPicPr>
            <a:picLocks noGrp="1" noChangeAspect="1"/>
          </p:cNvPicPr>
          <p:nvPr>
            <p:ph sz="half" idx="1"/>
          </p:nvPr>
        </p:nvPicPr>
        <mc:AlternateContent>
          <mc:Choice xmlns:ma="http://schemas.microsoft.com/office/mac/drawingml/2008/main" Requires="ma">
            <p:blipFill>
              <a:blip r:embed="rId2"/>
              <a:srcRect l="-10535" r="-10535"/>
              <a:stretch>
                <a:fillRect/>
              </a:stretch>
            </p:blipFill>
          </mc:Choice>
          <mc:Fallback>
            <p:blipFill>
              <a:blip r:embed="rId3"/>
              <a:srcRect l="-10535" r="-10535"/>
              <a:stretch>
                <a:fillRect/>
              </a:stretch>
            </p:blipFill>
          </mc:Fallback>
        </mc:AlternateContent>
        <p:spPr>
          <a:xfrm>
            <a:off x="457200" y="1066800"/>
            <a:ext cx="4059238" cy="5029200"/>
          </a:xfrm>
        </p:spPr>
      </p:pic>
      <p:sp>
        <p:nvSpPr>
          <p:cNvPr id="4" name="Content Placeholder 3"/>
          <p:cNvSpPr>
            <a:spLocks noGrp="1"/>
          </p:cNvSpPr>
          <p:nvPr>
            <p:ph sz="half" idx="2"/>
          </p:nvPr>
        </p:nvSpPr>
        <p:spPr>
          <a:xfrm>
            <a:off x="4648200" y="1066800"/>
            <a:ext cx="4059936" cy="5029200"/>
          </a:xfrm>
        </p:spPr>
        <p:txBody>
          <a:bodyPr>
            <a:normAutofit lnSpcReduction="10000"/>
          </a:bodyPr>
          <a:lstStyle/>
          <a:p>
            <a:pPr>
              <a:spcBef>
                <a:spcPts val="0"/>
              </a:spcBef>
              <a:buNone/>
            </a:pPr>
            <a:r>
              <a:rPr lang="en-US" sz="1200" b="1" dirty="0" smtClean="0">
                <a:effectLst>
                  <a:outerShdw blurRad="38100" dist="38100" dir="2700000" algn="tl">
                    <a:srgbClr val="000000">
                      <a:alpha val="43137"/>
                    </a:srgbClr>
                  </a:outerShdw>
                </a:effectLst>
                <a:latin typeface="Bookman Old Style"/>
                <a:cs typeface="Bookman Old Style"/>
              </a:rPr>
              <a:t>	Throughout 2011, MDC has continued to work in conjunction with the City of Meridian and the Ada County Highway District [ACHD] on the planning of Phase II of the Split Corridor project. </a:t>
            </a:r>
          </a:p>
          <a:p>
            <a:pPr>
              <a:spcBef>
                <a:spcPts val="0"/>
              </a:spcBef>
              <a:buNone/>
            </a:pPr>
            <a:r>
              <a:rPr lang="en-US" sz="1200" b="1" dirty="0" smtClean="0">
                <a:effectLst>
                  <a:outerShdw blurRad="38100" dist="38100" dir="2700000" algn="tl">
                    <a:srgbClr val="000000">
                      <a:alpha val="43137"/>
                    </a:srgbClr>
                  </a:outerShdw>
                </a:effectLst>
                <a:latin typeface="Bookman Old Style"/>
                <a:cs typeface="Bookman Old Style"/>
              </a:rPr>
              <a:t> </a:t>
            </a:r>
          </a:p>
          <a:p>
            <a:pPr>
              <a:spcBef>
                <a:spcPts val="0"/>
              </a:spcBef>
              <a:buNone/>
            </a:pPr>
            <a:r>
              <a:rPr lang="en-US" sz="1200" b="1" dirty="0" smtClean="0">
                <a:effectLst>
                  <a:outerShdw blurRad="38100" dist="38100" dir="2700000" algn="tl">
                    <a:srgbClr val="000000">
                      <a:alpha val="43137"/>
                    </a:srgbClr>
                  </a:outerShdw>
                </a:effectLst>
                <a:latin typeface="Bookman Old Style"/>
                <a:cs typeface="Bookman Old Style"/>
              </a:rPr>
              <a:t>	Construction of Phase II is expected to begin in the fall of 2012. Phase II will include widening of Meridian Road to five lanes and the construction of a “cross-over” road in the area of King Street and Bower, linking traffic from Main Street to Meridian Road. MDC is working with the City and ACHD to evaluate opportunities to minimize impacts to businesses during the 12-month construction and to evaluate opportunities such as signage, way-finding and floodplain modification. </a:t>
            </a:r>
          </a:p>
          <a:p>
            <a:pPr>
              <a:spcBef>
                <a:spcPts val="0"/>
              </a:spcBef>
              <a:buNone/>
            </a:pPr>
            <a:r>
              <a:rPr lang="en-US" sz="1200" b="1" dirty="0" smtClean="0">
                <a:effectLst>
                  <a:outerShdw blurRad="38100" dist="38100" dir="2700000" algn="tl">
                    <a:srgbClr val="000000">
                      <a:alpha val="43137"/>
                    </a:srgbClr>
                  </a:outerShdw>
                </a:effectLst>
                <a:latin typeface="Bookman Old Style"/>
                <a:cs typeface="Bookman Old Style"/>
              </a:rPr>
              <a:t> </a:t>
            </a:r>
          </a:p>
          <a:p>
            <a:pPr>
              <a:spcBef>
                <a:spcPts val="0"/>
              </a:spcBef>
              <a:buNone/>
            </a:pPr>
            <a:r>
              <a:rPr lang="en-US" sz="1200" b="1" dirty="0" smtClean="0">
                <a:effectLst>
                  <a:outerShdw blurRad="38100" dist="38100" dir="2700000" algn="tl">
                    <a:srgbClr val="000000">
                      <a:alpha val="43137"/>
                    </a:srgbClr>
                  </a:outerShdw>
                </a:effectLst>
                <a:latin typeface="Bookman Old Style"/>
                <a:cs typeface="Bookman Old Style"/>
              </a:rPr>
              <a:t>	As part of the overall project, MDC has been working with a traffic design consultant on a lighting plan for the corridor. The lighting plan will be implemented as a part of the overall project.</a:t>
            </a:r>
          </a:p>
          <a:p>
            <a:pPr>
              <a:buNone/>
            </a:pPr>
            <a:endParaRPr lang="en-US" sz="1200" b="1" dirty="0" smtClean="0">
              <a:effectLst>
                <a:outerShdw blurRad="38100" dist="38100" dir="2700000" algn="tl">
                  <a:srgbClr val="000000">
                    <a:alpha val="43137"/>
                  </a:srgbClr>
                </a:outerShdw>
              </a:effectLst>
              <a:latin typeface="Bookman Old Style"/>
              <a:cs typeface="Bookman Old Style"/>
            </a:endParaRPr>
          </a:p>
          <a:p>
            <a:pPr>
              <a:buNone/>
            </a:pPr>
            <a:r>
              <a:rPr lang="en-US" sz="1200" b="1" dirty="0" smtClean="0">
                <a:effectLst>
                  <a:outerShdw blurRad="38100" dist="38100" dir="2700000" algn="tl">
                    <a:srgbClr val="000000">
                      <a:alpha val="43137"/>
                    </a:srgbClr>
                  </a:outerShdw>
                </a:effectLst>
                <a:latin typeface="Bookman Old Style"/>
                <a:cs typeface="Bookman Old Style"/>
              </a:rPr>
              <a:t>	The project’s expected completion date is late 2013 or early 2014.</a:t>
            </a:r>
          </a:p>
        </p:txBody>
      </p:sp>
      <p:sp>
        <p:nvSpPr>
          <p:cNvPr id="6" name="Slide Number Placeholder 5"/>
          <p:cNvSpPr>
            <a:spLocks noGrp="1"/>
          </p:cNvSpPr>
          <p:nvPr>
            <p:ph type="sldNum" sz="quarter" idx="12"/>
          </p:nvPr>
        </p:nvSpPr>
        <p:spPr/>
        <p:txBody>
          <a:bodyPr/>
          <a:lstStyle/>
          <a:p>
            <a:fld id="{67299863-F9E9-E042-A0B1-0B9E80FA7CA0}" type="slidenum">
              <a:rPr lang="en-US" smtClean="0"/>
              <a:pPr/>
              <a:t>9</a:t>
            </a:fld>
            <a:endParaRPr lang="en-US"/>
          </a:p>
        </p:txBody>
      </p:sp>
      <p:sp>
        <p:nvSpPr>
          <p:cNvPr id="7" name="Footer Placeholder 6"/>
          <p:cNvSpPr>
            <a:spLocks noGrp="1"/>
          </p:cNvSpPr>
          <p:nvPr>
            <p:ph type="ftr" sz="quarter" idx="11"/>
          </p:nvPr>
        </p:nvSpPr>
        <p:spPr/>
        <p:txBody>
          <a:bodyPr/>
          <a:lstStyle/>
          <a:p>
            <a:r>
              <a:rPr lang="en-US" smtClean="0"/>
              <a:t>MDC 2011 Annual Report</a:t>
            </a:r>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9050</TotalTime>
  <Words>2524</Words>
  <Application>Microsoft Macintosh PowerPoint</Application>
  <PresentationFormat>On-screen Show (4:3)</PresentationFormat>
  <Paragraphs>173</Paragraphs>
  <Slides>16</Slides>
  <Notes>2</Notes>
  <HiddenSlides>0</HiddenSlides>
  <MMClips>0</MMClips>
  <ScaleCrop>false</ScaleCrop>
  <HeadingPairs>
    <vt:vector size="4" baseType="variant">
      <vt:variant>
        <vt:lpstr>Design Template</vt:lpstr>
      </vt:variant>
      <vt:variant>
        <vt:i4>1</vt:i4>
      </vt:variant>
      <vt:variant>
        <vt:lpstr>Slide Titles</vt:lpstr>
      </vt:variant>
      <vt:variant>
        <vt:i4>16</vt:i4>
      </vt:variant>
    </vt:vector>
  </HeadingPairs>
  <TitlesOfParts>
    <vt:vector size="17" baseType="lpstr">
      <vt:lpstr>Paper</vt:lpstr>
      <vt:lpstr>MERIDIAN DEVELOPMENT CORPORATION 2011 Annual Report</vt:lpstr>
      <vt:lpstr>EXECUTIVE SUMMARY</vt:lpstr>
      <vt:lpstr>TABLE OF CONTENTS</vt:lpstr>
      <vt:lpstr>BOARD OF COMMISSIONERS</vt:lpstr>
      <vt:lpstr>Meeting Times and Location</vt:lpstr>
      <vt:lpstr>DOWNTOWN DEVELOPMENT  New Business in 2011</vt:lpstr>
      <vt:lpstr>DOWNTOWN INVESTMENT NEW BUSINESS IN 2011</vt:lpstr>
      <vt:lpstr>MDC/COMPASS/VRT PARTNERSHIP</vt:lpstr>
      <vt:lpstr>DOWNTOWN INVESTMENT  SPLIT CORRIDOR PHASE II</vt:lpstr>
      <vt:lpstr>DOWNTOWN INVESTMENT  PARKING</vt:lpstr>
      <vt:lpstr>DOWNTOWN INVESTMENT THE GROUND FLOOR</vt:lpstr>
      <vt:lpstr>DOWNTOWN INVESTMENT  STREETSCAPE IMPROVEMENT GRANTS</vt:lpstr>
      <vt:lpstr>DOWNTOWN INVESTMENT  MERIDIAN URBAN MARKET</vt:lpstr>
      <vt:lpstr>INITIATIVES  DOWNTOWN ACTIVITIES</vt:lpstr>
      <vt:lpstr>COMING IN 2012</vt:lpstr>
      <vt:lpstr>IN CONCLUSION</vt:lpstr>
    </vt:vector>
  </TitlesOfParts>
  <Company>Red Sky PR</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MERIDIAN DEVELOPMENT CORPORATION 2011 Annual Report</dc:title>
  <dc:creator>Ashley Ford</dc:creator>
  <cp:lastModifiedBy>Ashley Ford</cp:lastModifiedBy>
  <cp:revision>42</cp:revision>
  <dcterms:created xsi:type="dcterms:W3CDTF">2012-06-12T19:50:41Z</dcterms:created>
  <dcterms:modified xsi:type="dcterms:W3CDTF">2012-06-12T19:59:59Z</dcterms:modified>
</cp:coreProperties>
</file>