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slides/slide6.xml" ContentType="application/vnd.openxmlformats-officedocument.presentationml.slide+xml"/>
  <Override PartName="/ppt/slideLayouts/slideLayout7.xml" ContentType="application/vnd.openxmlformats-officedocument.presentationml.slideLayout+xml"/>
  <Override PartName="/ppt/theme/theme3.xml" ContentType="application/vnd.openxmlformats-officedocument.them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87" r:id="rId1"/>
  </p:sldMasterIdLst>
  <p:notesMasterIdLst>
    <p:notesMasterId r:id="rId18"/>
  </p:notesMasterIdLst>
  <p:handoutMasterIdLst>
    <p:handoutMasterId r:id="rId19"/>
  </p:handoutMasterIdLst>
  <p:sldIdLst>
    <p:sldId id="256" r:id="rId2"/>
    <p:sldId id="258" r:id="rId3"/>
    <p:sldId id="257" r:id="rId4"/>
    <p:sldId id="259" r:id="rId5"/>
    <p:sldId id="260" r:id="rId6"/>
    <p:sldId id="263" r:id="rId7"/>
    <p:sldId id="264" r:id="rId8"/>
    <p:sldId id="279" r:id="rId9"/>
    <p:sldId id="266" r:id="rId10"/>
    <p:sldId id="283" r:id="rId11"/>
    <p:sldId id="282" r:id="rId12"/>
    <p:sldId id="277" r:id="rId13"/>
    <p:sldId id="271" r:id="rId14"/>
    <p:sldId id="270" r:id="rId15"/>
    <p:sldId id="272" r:id="rId16"/>
    <p:sldId id="27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22822" autoAdjust="0"/>
    <p:restoredTop sz="94660"/>
  </p:normalViewPr>
  <p:slideViewPr>
    <p:cSldViewPr snapToObjects="1">
      <p:cViewPr varScale="1">
        <p:scale>
          <a:sx n="102" d="100"/>
          <a:sy n="102" d="100"/>
        </p:scale>
        <p:origin x="-720"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1D5FFF-BD24-2E4B-ACC6-74265DEBE0B9}" type="datetimeFigureOut">
              <a:rPr lang="en-US" smtClean="0"/>
              <a:pPr/>
              <a:t>4/12/14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81D426-F0A0-1D41-B40A-0541F5E9CE1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93941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67C11B-4083-F448-84B3-BD8EB2FA2A25}" type="datetimeFigureOut">
              <a:rPr lang="en-US" smtClean="0"/>
              <a:pPr/>
              <a:t>4/12/14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D58A13-0881-614A-B740-74E935AB18E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839719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D58A13-0881-614A-B740-74E935AB18E2}"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D58A13-0881-614A-B740-74E935AB18E2}"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08C6A0A5-7313-2640-A3F2-DC0E13794D03}" type="datetime1">
              <a:rPr lang="en-US" smtClean="0"/>
              <a:pPr/>
              <a:t>4/12/14</a:t>
            </a:fld>
            <a:endParaRPr lang="en-US"/>
          </a:p>
        </p:txBody>
      </p:sp>
      <p:sp>
        <p:nvSpPr>
          <p:cNvPr id="16" name="Slide Number Placeholder 15"/>
          <p:cNvSpPr>
            <a:spLocks noGrp="1"/>
          </p:cNvSpPr>
          <p:nvPr>
            <p:ph type="sldNum" sz="quarter" idx="11"/>
          </p:nvPr>
        </p:nvSpPr>
        <p:spPr/>
        <p:txBody>
          <a:bodyPr/>
          <a:lstStyle/>
          <a:p>
            <a:fld id="{67299863-F9E9-E042-A0B1-0B9E80FA7CA0}" type="slidenum">
              <a:rPr lang="en-US" smtClean="0"/>
              <a:pPr/>
              <a:t>‹#›</a:t>
            </a:fld>
            <a:endParaRPr lang="en-US"/>
          </a:p>
        </p:txBody>
      </p:sp>
      <p:sp>
        <p:nvSpPr>
          <p:cNvPr id="17" name="Footer Placeholder 16"/>
          <p:cNvSpPr>
            <a:spLocks noGrp="1"/>
          </p:cNvSpPr>
          <p:nvPr>
            <p:ph type="ftr" sz="quarter" idx="12"/>
          </p:nvPr>
        </p:nvSpPr>
        <p:spPr/>
        <p:txBody>
          <a:bodyPr/>
          <a:lstStyle/>
          <a:p>
            <a:r>
              <a:rPr lang="en-US" smtClean="0"/>
              <a:t>MDC 2011 Annual Report</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069C0E-6C5E-534C-A3DE-A73223DE84F7}" type="datetime1">
              <a:rPr lang="en-US" smtClean="0"/>
              <a:pPr/>
              <a:t>4/12/14</a:t>
            </a:fld>
            <a:endParaRPr lang="en-US"/>
          </a:p>
        </p:txBody>
      </p:sp>
      <p:sp>
        <p:nvSpPr>
          <p:cNvPr id="5" name="Footer Placeholder 4"/>
          <p:cNvSpPr>
            <a:spLocks noGrp="1"/>
          </p:cNvSpPr>
          <p:nvPr>
            <p:ph type="ftr" sz="quarter" idx="11"/>
          </p:nvPr>
        </p:nvSpPr>
        <p:spPr/>
        <p:txBody>
          <a:bodyPr/>
          <a:lstStyle/>
          <a:p>
            <a:r>
              <a:rPr lang="en-US" smtClean="0"/>
              <a:t>MDC 2011 Annual Report</a:t>
            </a:r>
            <a:endParaRPr lang="en-US"/>
          </a:p>
        </p:txBody>
      </p:sp>
      <p:sp>
        <p:nvSpPr>
          <p:cNvPr id="6" name="Slide Number Placeholder 5"/>
          <p:cNvSpPr>
            <a:spLocks noGrp="1"/>
          </p:cNvSpPr>
          <p:nvPr>
            <p:ph type="sldNum" sz="quarter" idx="12"/>
          </p:nvPr>
        </p:nvSpPr>
        <p:spPr/>
        <p:txBody>
          <a:bodyPr/>
          <a:lstStyle/>
          <a:p>
            <a:fld id="{67299863-F9E9-E042-A0B1-0B9E80FA7C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F62FDB-E242-C142-A09A-AAAD14FC3BCC}" type="datetime1">
              <a:rPr lang="en-US" smtClean="0"/>
              <a:pPr/>
              <a:t>4/12/14</a:t>
            </a:fld>
            <a:endParaRPr lang="en-US"/>
          </a:p>
        </p:txBody>
      </p:sp>
      <p:sp>
        <p:nvSpPr>
          <p:cNvPr id="5" name="Footer Placeholder 4"/>
          <p:cNvSpPr>
            <a:spLocks noGrp="1"/>
          </p:cNvSpPr>
          <p:nvPr>
            <p:ph type="ftr" sz="quarter" idx="11"/>
          </p:nvPr>
        </p:nvSpPr>
        <p:spPr/>
        <p:txBody>
          <a:bodyPr/>
          <a:lstStyle/>
          <a:p>
            <a:r>
              <a:rPr lang="en-US" smtClean="0"/>
              <a:t>MDC 2011 Annual Report</a:t>
            </a:r>
            <a:endParaRPr lang="en-US"/>
          </a:p>
        </p:txBody>
      </p:sp>
      <p:sp>
        <p:nvSpPr>
          <p:cNvPr id="6" name="Slide Number Placeholder 5"/>
          <p:cNvSpPr>
            <a:spLocks noGrp="1"/>
          </p:cNvSpPr>
          <p:nvPr>
            <p:ph type="sldNum" sz="quarter" idx="12"/>
          </p:nvPr>
        </p:nvSpPr>
        <p:spPr/>
        <p:txBody>
          <a:bodyPr/>
          <a:lstStyle/>
          <a:p>
            <a:fld id="{67299863-F9E9-E042-A0B1-0B9E80FA7CA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EA6F243E-2889-1B45-A9D9-518EA30B5726}" type="datetime1">
              <a:rPr lang="en-US" smtClean="0"/>
              <a:pPr/>
              <a:t>4/12/14</a:t>
            </a:fld>
            <a:endParaRPr lang="en-US"/>
          </a:p>
        </p:txBody>
      </p:sp>
      <p:sp>
        <p:nvSpPr>
          <p:cNvPr id="15" name="Slide Number Placeholder 14"/>
          <p:cNvSpPr>
            <a:spLocks noGrp="1"/>
          </p:cNvSpPr>
          <p:nvPr>
            <p:ph type="sldNum" sz="quarter" idx="15"/>
          </p:nvPr>
        </p:nvSpPr>
        <p:spPr/>
        <p:txBody>
          <a:bodyPr/>
          <a:lstStyle>
            <a:lvl1pPr algn="ctr">
              <a:defRPr/>
            </a:lvl1pPr>
          </a:lstStyle>
          <a:p>
            <a:fld id="{67299863-F9E9-E042-A0B1-0B9E80FA7CA0}" type="slidenum">
              <a:rPr lang="en-US" smtClean="0"/>
              <a:pPr/>
              <a:t>‹#›</a:t>
            </a:fld>
            <a:endParaRPr lang="en-US"/>
          </a:p>
        </p:txBody>
      </p:sp>
      <p:sp>
        <p:nvSpPr>
          <p:cNvPr id="16" name="Footer Placeholder 15"/>
          <p:cNvSpPr>
            <a:spLocks noGrp="1"/>
          </p:cNvSpPr>
          <p:nvPr>
            <p:ph type="ftr" sz="quarter" idx="16"/>
          </p:nvPr>
        </p:nvSpPr>
        <p:spPr/>
        <p:txBody>
          <a:bodyPr/>
          <a:lstStyle/>
          <a:p>
            <a:r>
              <a:rPr lang="en-US" smtClean="0"/>
              <a:t>MDC 2011 Annual Report</a:t>
            </a:r>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23F9C8-42A0-124A-A62B-66B5136638F3}" type="datetime1">
              <a:rPr lang="en-US" smtClean="0"/>
              <a:pPr/>
              <a:t>4/12/14</a:t>
            </a:fld>
            <a:endParaRPr lang="en-US"/>
          </a:p>
        </p:txBody>
      </p:sp>
      <p:sp>
        <p:nvSpPr>
          <p:cNvPr id="5" name="Footer Placeholder 4"/>
          <p:cNvSpPr>
            <a:spLocks noGrp="1"/>
          </p:cNvSpPr>
          <p:nvPr>
            <p:ph type="ftr" sz="quarter" idx="11"/>
          </p:nvPr>
        </p:nvSpPr>
        <p:spPr/>
        <p:txBody>
          <a:bodyPr/>
          <a:lstStyle/>
          <a:p>
            <a:r>
              <a:rPr lang="en-US" smtClean="0"/>
              <a:t>MDC 2011 Annual Report</a:t>
            </a:r>
            <a:endParaRPr lang="en-US"/>
          </a:p>
        </p:txBody>
      </p:sp>
      <p:sp>
        <p:nvSpPr>
          <p:cNvPr id="6" name="Slide Number Placeholder 5"/>
          <p:cNvSpPr>
            <a:spLocks noGrp="1"/>
          </p:cNvSpPr>
          <p:nvPr>
            <p:ph type="sldNum" sz="quarter" idx="12"/>
          </p:nvPr>
        </p:nvSpPr>
        <p:spPr/>
        <p:txBody>
          <a:bodyPr/>
          <a:lstStyle/>
          <a:p>
            <a:fld id="{67299863-F9E9-E042-A0B1-0B9E80FA7CA0}"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875934B-58E5-574B-A7FC-23799BD7B619}" type="datetime1">
              <a:rPr lang="en-US" smtClean="0"/>
              <a:pPr/>
              <a:t>4/12/14</a:t>
            </a:fld>
            <a:endParaRPr lang="en-US"/>
          </a:p>
        </p:txBody>
      </p:sp>
      <p:sp>
        <p:nvSpPr>
          <p:cNvPr id="6" name="Footer Placeholder 5"/>
          <p:cNvSpPr>
            <a:spLocks noGrp="1"/>
          </p:cNvSpPr>
          <p:nvPr>
            <p:ph type="ftr" sz="quarter" idx="11"/>
          </p:nvPr>
        </p:nvSpPr>
        <p:spPr/>
        <p:txBody>
          <a:bodyPr/>
          <a:lstStyle/>
          <a:p>
            <a:r>
              <a:rPr lang="en-US" smtClean="0"/>
              <a:t>MDC 2011 Annual Report</a:t>
            </a:r>
            <a:endParaRPr lang="en-US"/>
          </a:p>
        </p:txBody>
      </p:sp>
      <p:sp>
        <p:nvSpPr>
          <p:cNvPr id="7" name="Slide Number Placeholder 6"/>
          <p:cNvSpPr>
            <a:spLocks noGrp="1"/>
          </p:cNvSpPr>
          <p:nvPr>
            <p:ph type="sldNum" sz="quarter" idx="12"/>
          </p:nvPr>
        </p:nvSpPr>
        <p:spPr/>
        <p:txBody>
          <a:bodyPr/>
          <a:lstStyle/>
          <a:p>
            <a:fld id="{67299863-F9E9-E042-A0B1-0B9E80FA7CA0}"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7299863-F9E9-E042-A0B1-0B9E80FA7CA0}" type="slidenum">
              <a:rPr lang="en-US" smtClean="0"/>
              <a:pPr/>
              <a:t>‹#›</a:t>
            </a:fld>
            <a:endParaRPr lang="en-US"/>
          </a:p>
        </p:txBody>
      </p:sp>
      <p:sp>
        <p:nvSpPr>
          <p:cNvPr id="8" name="Footer Placeholder 7"/>
          <p:cNvSpPr>
            <a:spLocks noGrp="1"/>
          </p:cNvSpPr>
          <p:nvPr>
            <p:ph type="ftr" sz="quarter" idx="11"/>
          </p:nvPr>
        </p:nvSpPr>
        <p:spPr/>
        <p:txBody>
          <a:bodyPr/>
          <a:lstStyle/>
          <a:p>
            <a:r>
              <a:rPr lang="en-US" smtClean="0"/>
              <a:t>MDC 2011 Annual Report</a:t>
            </a:r>
            <a:endParaRPr lang="en-US"/>
          </a:p>
        </p:txBody>
      </p:sp>
      <p:sp>
        <p:nvSpPr>
          <p:cNvPr id="7" name="Date Placeholder 6"/>
          <p:cNvSpPr>
            <a:spLocks noGrp="1"/>
          </p:cNvSpPr>
          <p:nvPr>
            <p:ph type="dt" sz="half" idx="10"/>
          </p:nvPr>
        </p:nvSpPr>
        <p:spPr/>
        <p:txBody>
          <a:bodyPr/>
          <a:lstStyle/>
          <a:p>
            <a:fld id="{B4A4F9C0-206E-A745-8147-178842CCDD90}" type="datetime1">
              <a:rPr lang="en-US" smtClean="0"/>
              <a:pPr/>
              <a:t>4/12/14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FA0EDE7-7A5D-6642-A233-C57A9ECCE43F}" type="datetime1">
              <a:rPr lang="en-US" smtClean="0"/>
              <a:pPr/>
              <a:t>4/12/14</a:t>
            </a:fld>
            <a:endParaRPr lang="en-US"/>
          </a:p>
        </p:txBody>
      </p:sp>
      <p:sp>
        <p:nvSpPr>
          <p:cNvPr id="4" name="Footer Placeholder 3"/>
          <p:cNvSpPr>
            <a:spLocks noGrp="1"/>
          </p:cNvSpPr>
          <p:nvPr>
            <p:ph type="ftr" sz="quarter" idx="11"/>
          </p:nvPr>
        </p:nvSpPr>
        <p:spPr/>
        <p:txBody>
          <a:bodyPr/>
          <a:lstStyle/>
          <a:p>
            <a:r>
              <a:rPr lang="en-US" smtClean="0"/>
              <a:t>MDC 2011 Annual Report</a:t>
            </a:r>
            <a:endParaRPr lang="en-US"/>
          </a:p>
        </p:txBody>
      </p:sp>
      <p:sp>
        <p:nvSpPr>
          <p:cNvPr id="5" name="Slide Number Placeholder 4"/>
          <p:cNvSpPr>
            <a:spLocks noGrp="1"/>
          </p:cNvSpPr>
          <p:nvPr>
            <p:ph type="sldNum" sz="quarter" idx="12"/>
          </p:nvPr>
        </p:nvSpPr>
        <p:spPr/>
        <p:txBody>
          <a:bodyPr/>
          <a:lstStyle/>
          <a:p>
            <a:fld id="{67299863-F9E9-E042-A0B1-0B9E80FA7CA0}"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53DA3-793A-1E49-9B15-A085A37EBA09}" type="datetime1">
              <a:rPr lang="en-US" smtClean="0"/>
              <a:pPr/>
              <a:t>4/12/14</a:t>
            </a:fld>
            <a:endParaRPr lang="en-US"/>
          </a:p>
        </p:txBody>
      </p:sp>
      <p:sp>
        <p:nvSpPr>
          <p:cNvPr id="3" name="Footer Placeholder 2"/>
          <p:cNvSpPr>
            <a:spLocks noGrp="1"/>
          </p:cNvSpPr>
          <p:nvPr>
            <p:ph type="ftr" sz="quarter" idx="11"/>
          </p:nvPr>
        </p:nvSpPr>
        <p:spPr/>
        <p:txBody>
          <a:bodyPr/>
          <a:lstStyle/>
          <a:p>
            <a:r>
              <a:rPr lang="en-US" smtClean="0"/>
              <a:t>MDC 2011 Annual Report</a:t>
            </a:r>
            <a:endParaRPr lang="en-US"/>
          </a:p>
        </p:txBody>
      </p:sp>
      <p:sp>
        <p:nvSpPr>
          <p:cNvPr id="4" name="Slide Number Placeholder 3"/>
          <p:cNvSpPr>
            <a:spLocks noGrp="1"/>
          </p:cNvSpPr>
          <p:nvPr>
            <p:ph type="sldNum" sz="quarter" idx="12"/>
          </p:nvPr>
        </p:nvSpPr>
        <p:spPr/>
        <p:txBody>
          <a:bodyPr/>
          <a:lstStyle/>
          <a:p>
            <a:fld id="{67299863-F9E9-E042-A0B1-0B9E80FA7C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6619967E-13C3-C249-B3F4-5B1DDEC5D8A4}" type="datetime1">
              <a:rPr lang="en-US" smtClean="0"/>
              <a:pPr/>
              <a:t>4/12/14</a:t>
            </a:fld>
            <a:endParaRPr lang="en-US"/>
          </a:p>
        </p:txBody>
      </p:sp>
      <p:sp>
        <p:nvSpPr>
          <p:cNvPr id="9" name="Slide Number Placeholder 8"/>
          <p:cNvSpPr>
            <a:spLocks noGrp="1"/>
          </p:cNvSpPr>
          <p:nvPr>
            <p:ph type="sldNum" sz="quarter" idx="15"/>
          </p:nvPr>
        </p:nvSpPr>
        <p:spPr/>
        <p:txBody>
          <a:bodyPr/>
          <a:lstStyle/>
          <a:p>
            <a:fld id="{67299863-F9E9-E042-A0B1-0B9E80FA7CA0}" type="slidenum">
              <a:rPr lang="en-US" smtClean="0"/>
              <a:pPr/>
              <a:t>‹#›</a:t>
            </a:fld>
            <a:endParaRPr lang="en-US"/>
          </a:p>
        </p:txBody>
      </p:sp>
      <p:sp>
        <p:nvSpPr>
          <p:cNvPr id="10" name="Footer Placeholder 9"/>
          <p:cNvSpPr>
            <a:spLocks noGrp="1"/>
          </p:cNvSpPr>
          <p:nvPr>
            <p:ph type="ftr" sz="quarter" idx="16"/>
          </p:nvPr>
        </p:nvSpPr>
        <p:spPr/>
        <p:txBody>
          <a:bodyPr/>
          <a:lstStyle/>
          <a:p>
            <a:r>
              <a:rPr lang="en-US" smtClean="0"/>
              <a:t>MDC 2011 Annual Report</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0253694C-A129-6F41-B8B6-9AB02D0BA67C}" type="datetime1">
              <a:rPr lang="en-US" smtClean="0"/>
              <a:pPr/>
              <a:t>4/12/14</a:t>
            </a:fld>
            <a:endParaRPr lang="en-US"/>
          </a:p>
        </p:txBody>
      </p:sp>
      <p:sp>
        <p:nvSpPr>
          <p:cNvPr id="9" name="Slide Number Placeholder 8"/>
          <p:cNvSpPr>
            <a:spLocks noGrp="1"/>
          </p:cNvSpPr>
          <p:nvPr>
            <p:ph type="sldNum" sz="quarter" idx="11"/>
          </p:nvPr>
        </p:nvSpPr>
        <p:spPr/>
        <p:txBody>
          <a:bodyPr/>
          <a:lstStyle/>
          <a:p>
            <a:fld id="{67299863-F9E9-E042-A0B1-0B9E80FA7CA0}" type="slidenum">
              <a:rPr lang="en-US" smtClean="0"/>
              <a:pPr/>
              <a:t>‹#›</a:t>
            </a:fld>
            <a:endParaRPr lang="en-US"/>
          </a:p>
        </p:txBody>
      </p:sp>
      <p:sp>
        <p:nvSpPr>
          <p:cNvPr id="10" name="Footer Placeholder 9"/>
          <p:cNvSpPr>
            <a:spLocks noGrp="1"/>
          </p:cNvSpPr>
          <p:nvPr>
            <p:ph type="ftr" sz="quarter" idx="12"/>
          </p:nvPr>
        </p:nvSpPr>
        <p:spPr/>
        <p:txBody>
          <a:bodyPr/>
          <a:lstStyle/>
          <a:p>
            <a:r>
              <a:rPr lang="en-US" smtClean="0"/>
              <a:t>MDC 2011 Annual Report</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D575906-B93D-9E4F-B55D-A6318D169BEE}" type="datetime1">
              <a:rPr lang="en-US" smtClean="0"/>
              <a:pPr/>
              <a:t>4/12/14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r>
              <a:rPr lang="en-US" smtClean="0"/>
              <a:t>MDC 2011 Annual Report</a:t>
            </a:r>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7299863-F9E9-E042-A0B1-0B9E80FA7CA0}"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meridiandevelopmentcorp.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eridiandevelopmentcorp.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Content Placeholder 5" descr="MDC_fullcolor.jpg"/>
          <p:cNvPicPr>
            <a:picLocks noGrp="1" noChangeAspect="1"/>
          </p:cNvPicPr>
          <p:nvPr>
            <p:ph idx="1"/>
          </p:nvPr>
        </p:nvPicPr>
        <p:blipFill>
          <a:blip r:embed="rId2"/>
          <a:srcRect t="-26049" b="-26049"/>
          <a:stretch>
            <a:fillRect/>
          </a:stretch>
        </p:blipFill>
        <p:spPr/>
      </p:pic>
      <p:sp>
        <p:nvSpPr>
          <p:cNvPr id="11" name="Title 10"/>
          <p:cNvSpPr>
            <a:spLocks noGrp="1"/>
          </p:cNvSpPr>
          <p:nvPr>
            <p:ph type="title"/>
          </p:nvPr>
        </p:nvSpPr>
        <p:spPr/>
        <p:txBody>
          <a:bodyPr>
            <a:normAutofit/>
          </a:bodyPr>
          <a:lstStyle/>
          <a:p>
            <a:pPr algn="ctr"/>
            <a:r>
              <a:rPr lang="en-US" sz="2400" b="1" dirty="0" smtClean="0">
                <a:effectLst/>
                <a:latin typeface="Bookman Old Style"/>
                <a:cs typeface="Bookman Old Style"/>
              </a:rPr>
              <a:t>MERIDIAN DEVELOPMENT CORPORATION</a:t>
            </a:r>
            <a:br>
              <a:rPr lang="en-US" sz="2400" b="1" dirty="0" smtClean="0">
                <a:effectLst/>
                <a:latin typeface="Bookman Old Style"/>
                <a:cs typeface="Bookman Old Style"/>
              </a:rPr>
            </a:br>
            <a:r>
              <a:rPr lang="en-US" sz="2400" b="1" i="1" dirty="0" smtClean="0">
                <a:effectLst/>
                <a:latin typeface="Bookman Old Style"/>
                <a:cs typeface="Bookman Old Style"/>
              </a:rPr>
              <a:t>201</a:t>
            </a:r>
            <a:r>
              <a:rPr sz="2400" b="1" i="1" dirty="0" smtClean="0">
                <a:effectLst/>
                <a:latin typeface="Bookman Old Style"/>
                <a:cs typeface="Bookman Old Style"/>
              </a:rPr>
              <a:t>3</a:t>
            </a:r>
            <a:r>
              <a:rPr lang="en-US" sz="2400" b="1" i="1" dirty="0" smtClean="0">
                <a:effectLst/>
                <a:latin typeface="Bookman Old Style"/>
                <a:cs typeface="Bookman Old Style"/>
              </a:rPr>
              <a:t> Annual Report</a:t>
            </a:r>
            <a:endParaRPr lang="en-US" sz="2400" b="1" dirty="0">
              <a:effectLst/>
              <a:latin typeface="Bookman Old Style"/>
              <a:cs typeface="Bookman Old Style"/>
            </a:endParaRPr>
          </a:p>
        </p:txBody>
      </p:sp>
      <p:sp>
        <p:nvSpPr>
          <p:cNvPr id="4" name="Slide Number Placeholder 3"/>
          <p:cNvSpPr>
            <a:spLocks noGrp="1"/>
          </p:cNvSpPr>
          <p:nvPr>
            <p:ph type="sldNum" sz="quarter" idx="15"/>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MDC 2013 Annual Report</a:t>
            </a:r>
            <a:endParaRPr lang="en-US" dirty="0"/>
          </a:p>
        </p:txBody>
      </p:sp>
      <p:sp>
        <p:nvSpPr>
          <p:cNvPr id="3" name="Slide Number Placeholder 2"/>
          <p:cNvSpPr>
            <a:spLocks noGrp="1"/>
          </p:cNvSpPr>
          <p:nvPr>
            <p:ph type="sldNum" sz="quarter" idx="12"/>
          </p:nvPr>
        </p:nvSpPr>
        <p:spPr/>
        <p:txBody>
          <a:bodyPr/>
          <a:lstStyle/>
          <a:p>
            <a:fld id="{67299863-F9E9-E042-A0B1-0B9E80FA7CA0}" type="slidenum">
              <a:rPr lang="en-US" smtClean="0"/>
              <a:pPr/>
              <a:t>10</a:t>
            </a:fld>
            <a:endParaRPr lang="en-US"/>
          </a:p>
        </p:txBody>
      </p:sp>
      <p:sp>
        <p:nvSpPr>
          <p:cNvPr id="9" name="Title 8"/>
          <p:cNvSpPr>
            <a:spLocks noGrp="1"/>
          </p:cNvSpPr>
          <p:nvPr>
            <p:ph type="title"/>
          </p:nvPr>
        </p:nvSpPr>
        <p:spPr>
          <a:xfrm>
            <a:off x="457200" y="152400"/>
            <a:ext cx="8229600" cy="914400"/>
          </a:xfrm>
        </p:spPr>
        <p:txBody>
          <a:bodyPr>
            <a:normAutofit/>
          </a:bodyPr>
          <a:lstStyle/>
          <a:p>
            <a:pPr algn="ctr"/>
            <a:r>
              <a:rPr sz="2400" b="1" dirty="0" smtClean="0">
                <a:effectLst>
                  <a:outerShdw blurRad="38100" dist="38100" dir="2700000" algn="tl">
                    <a:srgbClr val="000000">
                      <a:alpha val="43137"/>
                    </a:srgbClr>
                  </a:outerShdw>
                </a:effectLst>
                <a:latin typeface="Bookman Old Style"/>
                <a:cs typeface="Bookman Old Style"/>
              </a:rPr>
              <a:t>DOWNTOWN INVESTMENT</a:t>
            </a:r>
            <a:r>
              <a:rPr lang="en-US" sz="2400" b="1" dirty="0" smtClean="0">
                <a:effectLst>
                  <a:outerShdw blurRad="38100" dist="38100" dir="2700000" algn="tl">
                    <a:srgbClr val="000000">
                      <a:alpha val="43137"/>
                    </a:srgbClr>
                  </a:outerShdw>
                </a:effectLst>
                <a:latin typeface="Bookman Old Style"/>
                <a:cs typeface="Bookman Old Style"/>
              </a:rPr>
              <a:t>,</a:t>
            </a:r>
            <a:r>
              <a:rPr sz="2400" b="1" dirty="0" smtClean="0">
                <a:effectLst>
                  <a:outerShdw blurRad="38100" dist="38100" dir="2700000" algn="tl">
                    <a:srgbClr val="000000">
                      <a:alpha val="43137"/>
                    </a:srgbClr>
                  </a:outerShdw>
                </a:effectLst>
                <a:latin typeface="Bookman Old Style"/>
                <a:cs typeface="Bookman Old Style"/>
              </a:rPr>
              <a:t> </a:t>
            </a:r>
            <a:br>
              <a:rPr sz="2400" b="1" dirty="0" smtClean="0">
                <a:effectLst>
                  <a:outerShdw blurRad="38100" dist="38100" dir="2700000" algn="tl">
                    <a:srgbClr val="000000">
                      <a:alpha val="43137"/>
                    </a:srgbClr>
                  </a:outerShdw>
                </a:effectLst>
                <a:latin typeface="Bookman Old Style"/>
                <a:cs typeface="Bookman Old Style"/>
              </a:rPr>
            </a:br>
            <a:r>
              <a:rPr sz="2400" b="1" dirty="0" smtClean="0">
                <a:effectLst>
                  <a:outerShdw blurRad="38100" dist="38100" dir="2700000" algn="tl">
                    <a:srgbClr val="000000">
                      <a:alpha val="43137"/>
                    </a:srgbClr>
                  </a:outerShdw>
                </a:effectLst>
                <a:latin typeface="Bookman Old Style"/>
                <a:cs typeface="Bookman Old Style"/>
              </a:rPr>
              <a:t>WAYFINDING AND SIGNAGE</a:t>
            </a:r>
            <a:r>
              <a:rPr lang="en-US" sz="2400" b="1" dirty="0" smtClean="0">
                <a:effectLst>
                  <a:outerShdw blurRad="38100" dist="38100" dir="2700000" algn="tl">
                    <a:srgbClr val="000000">
                      <a:alpha val="43137"/>
                    </a:srgbClr>
                  </a:outerShdw>
                </a:effectLst>
                <a:latin typeface="Bookman Old Style"/>
                <a:cs typeface="Bookman Old Style"/>
              </a:rPr>
              <a:t> PROGRAM</a:t>
            </a:r>
            <a:endParaRPr lang="en-US" sz="2400" dirty="0"/>
          </a:p>
        </p:txBody>
      </p:sp>
      <p:sp>
        <p:nvSpPr>
          <p:cNvPr id="11" name="Content Placeholder 10"/>
          <p:cNvSpPr>
            <a:spLocks noGrp="1"/>
          </p:cNvSpPr>
          <p:nvPr>
            <p:ph sz="half" idx="2"/>
          </p:nvPr>
        </p:nvSpPr>
        <p:spPr>
          <a:xfrm>
            <a:off x="3429000" y="1066800"/>
            <a:ext cx="5279136" cy="5029200"/>
          </a:xfrm>
        </p:spPr>
        <p:txBody>
          <a:bodyPr>
            <a:normAutofit fontScale="85000" lnSpcReduction="20000"/>
          </a:bodyPr>
          <a:lstStyle/>
          <a:p>
            <a:pPr>
              <a:buNone/>
            </a:pPr>
            <a:r>
              <a:rPr lang="en-US" sz="1600" b="1" dirty="0" smtClean="0">
                <a:effectLst>
                  <a:outerShdw blurRad="38100" dist="38100" dir="2700000" algn="tl">
                    <a:srgbClr val="000000">
                      <a:alpha val="43137"/>
                    </a:srgbClr>
                  </a:outerShdw>
                </a:effectLst>
                <a:latin typeface="Bookman Old Style"/>
                <a:cs typeface="Bookman Old Style"/>
              </a:rPr>
              <a:t>	MDC has worked diligently over the course of the past two fiscal years to begin a formal wayfinding and signage program in downtown Meridian. </a:t>
            </a:r>
          </a:p>
          <a:p>
            <a:pPr>
              <a:buNone/>
            </a:pPr>
            <a:endParaRPr lang="en-US" sz="1600" b="1" dirty="0">
              <a:effectLst>
                <a:outerShdw blurRad="38100" dist="38100" dir="2700000" algn="tl">
                  <a:srgbClr val="000000">
                    <a:alpha val="43137"/>
                  </a:srgbClr>
                </a:outerShdw>
              </a:effectLst>
              <a:latin typeface="Bookman Old Style"/>
              <a:cs typeface="Bookman Old Style"/>
            </a:endParaRPr>
          </a:p>
          <a:p>
            <a:pPr>
              <a:buNone/>
            </a:pPr>
            <a:r>
              <a:rPr lang="en-US" sz="1600" b="1" dirty="0" smtClean="0">
                <a:effectLst>
                  <a:outerShdw blurRad="38100" dist="38100" dir="2700000" algn="tl">
                    <a:srgbClr val="000000">
                      <a:alpha val="43137"/>
                    </a:srgbClr>
                  </a:outerShdw>
                </a:effectLst>
                <a:latin typeface="Bookman Old Style"/>
                <a:cs typeface="Bookman Old Style"/>
              </a:rPr>
              <a:t>	2013 saw the installation of the first business directory kiosk located on the southwest corner of Main Street and South Broadway Avenue in front of Meridian City Hall. Late in 2013, the MDC Board approved funding for two additional kiosks to be installed in Generations Plaza and on the northeast corner of Main Street and Carlton Avenue in front of the Post Office.</a:t>
            </a:r>
          </a:p>
          <a:p>
            <a:pPr>
              <a:buNone/>
            </a:pPr>
            <a:r>
              <a:rPr lang="en-US" sz="1600" b="1" dirty="0">
                <a:effectLst>
                  <a:outerShdw blurRad="38100" dist="38100" dir="2700000" algn="tl">
                    <a:srgbClr val="000000">
                      <a:alpha val="43137"/>
                    </a:srgbClr>
                  </a:outerShdw>
                </a:effectLst>
                <a:latin typeface="Bookman Old Style"/>
                <a:cs typeface="Bookman Old Style"/>
              </a:rPr>
              <a:t>	</a:t>
            </a:r>
            <a:endParaRPr lang="en-US" sz="1600" b="1" dirty="0" smtClean="0">
              <a:effectLst>
                <a:outerShdw blurRad="38100" dist="38100" dir="2700000" algn="tl">
                  <a:srgbClr val="000000">
                    <a:alpha val="43137"/>
                  </a:srgbClr>
                </a:outerShdw>
              </a:effectLst>
              <a:latin typeface="Bookman Old Style"/>
              <a:cs typeface="Bookman Old Style"/>
            </a:endParaRPr>
          </a:p>
          <a:p>
            <a:pPr>
              <a:buNone/>
            </a:pPr>
            <a:r>
              <a:rPr lang="en-US" sz="1600" b="1" dirty="0">
                <a:effectLst>
                  <a:outerShdw blurRad="38100" dist="38100" dir="2700000" algn="tl">
                    <a:srgbClr val="000000">
                      <a:alpha val="43137"/>
                    </a:srgbClr>
                  </a:outerShdw>
                </a:effectLst>
                <a:latin typeface="Bookman Old Style"/>
                <a:cs typeface="Bookman Old Style"/>
              </a:rPr>
              <a:t>	</a:t>
            </a:r>
            <a:r>
              <a:rPr lang="en-US" sz="1600" b="1" dirty="0" smtClean="0">
                <a:effectLst>
                  <a:outerShdw blurRad="38100" dist="38100" dir="2700000" algn="tl">
                    <a:srgbClr val="000000">
                      <a:alpha val="43137"/>
                    </a:srgbClr>
                  </a:outerShdw>
                </a:effectLst>
                <a:latin typeface="Bookman Old Style"/>
                <a:cs typeface="Bookman Old Style"/>
              </a:rPr>
              <a:t>Further, the first of the Destination: Downtown banners were installed in the downtown core identifying the Old Town, the Washington &amp; Main and Northern Gateway Districts along Main Street. </a:t>
            </a:r>
          </a:p>
          <a:p>
            <a:pPr>
              <a:buNone/>
            </a:pPr>
            <a:endParaRPr lang="en-US" sz="1600" b="1" dirty="0">
              <a:effectLst>
                <a:outerShdw blurRad="38100" dist="38100" dir="2700000" algn="tl">
                  <a:srgbClr val="000000">
                    <a:alpha val="43137"/>
                  </a:srgbClr>
                </a:outerShdw>
              </a:effectLst>
              <a:latin typeface="Bookman Old Style"/>
              <a:cs typeface="Bookman Old Style"/>
            </a:endParaRPr>
          </a:p>
          <a:p>
            <a:pPr>
              <a:buNone/>
            </a:pPr>
            <a:r>
              <a:rPr lang="en-US" sz="1600" b="1" dirty="0" smtClean="0">
                <a:effectLst>
                  <a:outerShdw blurRad="38100" dist="38100" dir="2700000" algn="tl">
                    <a:srgbClr val="000000">
                      <a:alpha val="43137"/>
                    </a:srgbClr>
                  </a:outerShdw>
                </a:effectLst>
                <a:latin typeface="Bookman Old Style"/>
                <a:cs typeface="Bookman Old Style"/>
              </a:rPr>
              <a:t> 	In late 2013, MDC engaged a consultant to begin the process for a master wayfinding and signage effort for the entire MDC district which will include entrance signage, directional signage,  additional kiosks, installation of additional Destination: Downtown banners and other forms of signage.</a:t>
            </a:r>
            <a:endParaRPr lang="en-US" sz="1600" dirty="0"/>
          </a:p>
        </p:txBody>
      </p:sp>
      <p:pic>
        <p:nvPicPr>
          <p:cNvPr id="16" name="Content Placeholder 15" descr="Kiosk Map v2b.pdf"/>
          <p:cNvPicPr>
            <a:picLocks noGrp="1" noChangeAspect="1"/>
          </p:cNvPicPr>
          <p:nvPr>
            <p:ph sz="half" idx="1"/>
          </p:nvPr>
        </p:nvPicPr>
        <p:blipFill>
          <a:blip r:embed="rId2"/>
          <a:srcRect l="-127569" r="-127569"/>
          <a:stretch>
            <a:fillRect/>
          </a:stretch>
        </p:blipFill>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MDC 2013 Annual Report</a:t>
            </a:r>
            <a:endParaRPr lang="en-US" dirty="0"/>
          </a:p>
        </p:txBody>
      </p:sp>
      <p:sp>
        <p:nvSpPr>
          <p:cNvPr id="3" name="Slide Number Placeholder 2"/>
          <p:cNvSpPr>
            <a:spLocks noGrp="1"/>
          </p:cNvSpPr>
          <p:nvPr>
            <p:ph type="sldNum" sz="quarter" idx="12"/>
          </p:nvPr>
        </p:nvSpPr>
        <p:spPr/>
        <p:txBody>
          <a:bodyPr/>
          <a:lstStyle/>
          <a:p>
            <a:fld id="{67299863-F9E9-E042-A0B1-0B9E80FA7CA0}" type="slidenum">
              <a:rPr lang="en-US" smtClean="0"/>
              <a:pPr/>
              <a:t>11</a:t>
            </a:fld>
            <a:endParaRPr lang="en-US"/>
          </a:p>
        </p:txBody>
      </p:sp>
      <p:sp>
        <p:nvSpPr>
          <p:cNvPr id="4" name="Title 3"/>
          <p:cNvSpPr>
            <a:spLocks noGrp="1"/>
          </p:cNvSpPr>
          <p:nvPr>
            <p:ph type="title"/>
          </p:nvPr>
        </p:nvSpPr>
        <p:spPr/>
        <p:txBody>
          <a:bodyPr>
            <a:normAutofit/>
          </a:bodyPr>
          <a:lstStyle/>
          <a:p>
            <a:pPr algn="ctr"/>
            <a:r>
              <a:rPr sz="2400" b="1" dirty="0" smtClean="0">
                <a:effectLst>
                  <a:outerShdw blurRad="38100" dist="38100" dir="2700000" algn="tl">
                    <a:srgbClr val="000000">
                      <a:alpha val="43137"/>
                    </a:srgbClr>
                  </a:outerShdw>
                </a:effectLst>
                <a:latin typeface="Bookman Old Style"/>
                <a:cs typeface="Bookman Old Style"/>
              </a:rPr>
              <a:t>DOWNTOWN PARTNERSHIP</a:t>
            </a:r>
            <a:r>
              <a:rPr lang="en-US" sz="2400" b="1" dirty="0" smtClean="0">
                <a:effectLst>
                  <a:outerShdw blurRad="38100" dist="38100" dir="2700000" algn="tl">
                    <a:srgbClr val="000000">
                      <a:alpha val="43137"/>
                    </a:srgbClr>
                  </a:outerShdw>
                </a:effectLst>
                <a:latin typeface="Bookman Old Style"/>
                <a:cs typeface="Bookman Old Style"/>
              </a:rPr>
              <a:t>,</a:t>
            </a:r>
            <a:r>
              <a:rPr sz="2400" b="1" dirty="0" smtClean="0">
                <a:effectLst>
                  <a:outerShdw blurRad="38100" dist="38100" dir="2700000" algn="tl">
                    <a:srgbClr val="000000">
                      <a:alpha val="43137"/>
                    </a:srgbClr>
                  </a:outerShdw>
                </a:effectLst>
                <a:latin typeface="Bookman Old Style"/>
                <a:cs typeface="Bookman Old Style"/>
              </a:rPr>
              <a:t/>
            </a:r>
            <a:br>
              <a:rPr sz="2400" b="1" dirty="0" smtClean="0">
                <a:effectLst>
                  <a:outerShdw blurRad="38100" dist="38100" dir="2700000" algn="tl">
                    <a:srgbClr val="000000">
                      <a:alpha val="43137"/>
                    </a:srgbClr>
                  </a:outerShdw>
                </a:effectLst>
                <a:latin typeface="Bookman Old Style"/>
                <a:cs typeface="Bookman Old Style"/>
              </a:rPr>
            </a:br>
            <a:r>
              <a:rPr sz="2400" b="1" dirty="0" smtClean="0">
                <a:effectLst>
                  <a:outerShdw blurRad="38100" dist="38100" dir="2700000" algn="tl">
                    <a:srgbClr val="000000">
                      <a:alpha val="43137"/>
                    </a:srgbClr>
                  </a:outerShdw>
                </a:effectLst>
                <a:latin typeface="Bookman Old Style"/>
                <a:cs typeface="Bookman Old Style"/>
              </a:rPr>
              <a:t>TREASURE VALLEY CHILDREN'S THEATRE</a:t>
            </a:r>
            <a:endParaRPr lang="en-US" sz="2400" dirty="0"/>
          </a:p>
        </p:txBody>
      </p:sp>
      <p:sp>
        <p:nvSpPr>
          <p:cNvPr id="5" name="Content Placeholder 4"/>
          <p:cNvSpPr>
            <a:spLocks noGrp="1"/>
          </p:cNvSpPr>
          <p:nvPr>
            <p:ph sz="half" idx="1"/>
          </p:nvPr>
        </p:nvSpPr>
        <p:spPr>
          <a:xfrm>
            <a:off x="457200" y="1371599"/>
            <a:ext cx="4059936" cy="5216115"/>
          </a:xfrm>
        </p:spPr>
        <p:txBody>
          <a:bodyPr>
            <a:noAutofit/>
          </a:bodyPr>
          <a:lstStyle/>
          <a:p>
            <a:pPr indent="0">
              <a:spcBef>
                <a:spcPts val="0"/>
              </a:spcBef>
              <a:buNone/>
            </a:pPr>
            <a:r>
              <a:rPr lang="en-US" sz="1400" b="1" dirty="0" smtClean="0">
                <a:latin typeface="Bookman Old Style"/>
                <a:cs typeface="Bookman Old Style"/>
              </a:rPr>
              <a:t>In 2013, MDC advertised for lease or purchase proposals for each of its two buildings located at 703 and 713 North Main Street respectively. The Treasure Valley Children’s Theatre [TVCT] was one of the respondents for the old Farmers and Merchants building at 703 North Main. </a:t>
            </a:r>
          </a:p>
          <a:p>
            <a:pPr indent="0">
              <a:spcBef>
                <a:spcPts val="0"/>
              </a:spcBef>
              <a:buNone/>
            </a:pPr>
            <a:endParaRPr lang="en-US" sz="1400" b="1" dirty="0">
              <a:latin typeface="Bookman Old Style"/>
              <a:cs typeface="Bookman Old Style"/>
            </a:endParaRPr>
          </a:p>
          <a:p>
            <a:pPr indent="0">
              <a:spcBef>
                <a:spcPts val="0"/>
              </a:spcBef>
              <a:buNone/>
            </a:pPr>
            <a:r>
              <a:rPr lang="en-US" sz="1400" b="1" dirty="0" smtClean="0">
                <a:latin typeface="Bookman Old Style"/>
                <a:cs typeface="Bookman Old Style"/>
              </a:rPr>
              <a:t>In November 2013, MDC entered into a one-year lease with TVCT. The addition of TVCT into Meridian’s downtown core provides students the opportunity to develop performances suitable for their age-group and level of experience. With its myriad of acting and vocal classes and performances, TVCT has brought a new energy to downtown Meridian. </a:t>
            </a:r>
            <a:endParaRPr lang="en-US" sz="1400" b="1" dirty="0">
              <a:latin typeface="Bookman Old Style"/>
              <a:cs typeface="Bookman Old Style"/>
            </a:endParaRPr>
          </a:p>
        </p:txBody>
      </p:sp>
      <p:pic>
        <p:nvPicPr>
          <p:cNvPr id="9" name="Content Placeholder 8" descr="2014-02-27 18.24.30.jpeg"/>
          <p:cNvPicPr>
            <a:picLocks noGrp="1" noChangeAspect="1"/>
          </p:cNvPicPr>
          <p:nvPr>
            <p:ph sz="half" idx="2"/>
          </p:nvPr>
        </p:nvPicPr>
        <p:blipFill>
          <a:blip r:embed="rId2"/>
          <a:srcRect t="-25088" b="-25088"/>
          <a:stretch>
            <a:fillRect/>
          </a:stretch>
        </p:blipFill>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sz="2400" b="1" dirty="0" smtClean="0">
                <a:effectLst>
                  <a:outerShdw blurRad="38100" dist="38100" dir="2700000" algn="tl">
                    <a:srgbClr val="000000">
                      <a:alpha val="43137"/>
                    </a:srgbClr>
                  </a:outerShdw>
                </a:effectLst>
                <a:latin typeface="Bookman Old Style"/>
                <a:cs typeface="Bookman Old Style"/>
              </a:rPr>
              <a:t>INITIATIVES</a:t>
            </a:r>
            <a:r>
              <a:rPr lang="en-US" sz="2400" b="1" dirty="0" smtClean="0">
                <a:effectLst>
                  <a:outerShdw blurRad="38100" dist="38100" dir="2700000" algn="tl">
                    <a:srgbClr val="000000">
                      <a:alpha val="43137"/>
                    </a:srgbClr>
                  </a:outerShdw>
                </a:effectLst>
                <a:latin typeface="Bookman Old Style"/>
                <a:cs typeface="Bookman Old Style"/>
              </a:rPr>
              <a:t>,</a:t>
            </a:r>
            <a:r>
              <a:rPr sz="2400" b="1" dirty="0" smtClean="0">
                <a:effectLst>
                  <a:outerShdw blurRad="38100" dist="38100" dir="2700000" algn="tl">
                    <a:srgbClr val="000000">
                      <a:alpha val="43137"/>
                    </a:srgbClr>
                  </a:outerShdw>
                </a:effectLst>
                <a:latin typeface="Bookman Old Style"/>
                <a:cs typeface="Bookman Old Style"/>
              </a:rPr>
              <a:t/>
            </a:r>
            <a:br>
              <a:rPr sz="2400" b="1" dirty="0" smtClean="0">
                <a:effectLst>
                  <a:outerShdw blurRad="38100" dist="38100" dir="2700000" algn="tl">
                    <a:srgbClr val="000000">
                      <a:alpha val="43137"/>
                    </a:srgbClr>
                  </a:outerShdw>
                </a:effectLst>
                <a:latin typeface="Bookman Old Style"/>
                <a:cs typeface="Bookman Old Style"/>
              </a:rPr>
            </a:br>
            <a:r>
              <a:rPr sz="2400" b="1" dirty="0" smtClean="0">
                <a:effectLst>
                  <a:outerShdw blurRad="38100" dist="38100" dir="2700000" algn="tl">
                    <a:srgbClr val="000000">
                      <a:alpha val="43137"/>
                    </a:srgbClr>
                  </a:outerShdw>
                </a:effectLst>
                <a:latin typeface="Bookman Old Style"/>
                <a:cs typeface="Bookman Old Style"/>
              </a:rPr>
              <a:t>WINE COOPERATIVE EXPLORATION</a:t>
            </a:r>
            <a:endParaRPr lang="en-US" sz="2400" b="1" dirty="0">
              <a:effectLst>
                <a:outerShdw blurRad="38100" dist="38100" dir="2700000" algn="tl">
                  <a:srgbClr val="000000">
                    <a:alpha val="43137"/>
                  </a:srgbClr>
                </a:outerShdw>
              </a:effectLst>
              <a:latin typeface="Bookman Old Style"/>
              <a:cs typeface="Bookman Old Style"/>
            </a:endParaRPr>
          </a:p>
        </p:txBody>
      </p:sp>
      <p:sp>
        <p:nvSpPr>
          <p:cNvPr id="3" name="Content Placeholder 2"/>
          <p:cNvSpPr>
            <a:spLocks noGrp="1"/>
          </p:cNvSpPr>
          <p:nvPr>
            <p:ph sz="half" idx="1"/>
          </p:nvPr>
        </p:nvSpPr>
        <p:spPr/>
        <p:txBody>
          <a:bodyPr>
            <a:normAutofit fontScale="55000" lnSpcReduction="20000"/>
          </a:bodyPr>
          <a:lstStyle/>
          <a:p>
            <a:pPr marL="0" indent="0">
              <a:spcBef>
                <a:spcPts val="0"/>
              </a:spcBef>
              <a:buNone/>
            </a:pPr>
            <a:r>
              <a:rPr lang="en-US" sz="2900" b="1" dirty="0" smtClean="0">
                <a:effectLst>
                  <a:outerShdw blurRad="38100" dist="38100" dir="2700000" algn="tl">
                    <a:srgbClr val="000000">
                      <a:alpha val="43137"/>
                    </a:srgbClr>
                  </a:outerShdw>
                </a:effectLst>
                <a:latin typeface="Bookman Old Style"/>
                <a:cs typeface="Bookman Old Style"/>
              </a:rPr>
              <a:t>In 2012, MDC, in conjunction with the City of Meridian, began researching the viability of a wine cooperative in Meridian’s downtown core. It was questioned if such a cooperative could be a destination for Treasure Valley residents.</a:t>
            </a:r>
          </a:p>
          <a:p>
            <a:pPr marL="0" indent="0">
              <a:spcBef>
                <a:spcPts val="0"/>
              </a:spcBef>
              <a:buNone/>
            </a:pPr>
            <a:endParaRPr lang="en-US" sz="2900" b="1" dirty="0" smtClean="0">
              <a:effectLst>
                <a:outerShdw blurRad="38100" dist="38100" dir="2700000" algn="tl">
                  <a:srgbClr val="000000">
                    <a:alpha val="43137"/>
                  </a:srgbClr>
                </a:outerShdw>
              </a:effectLst>
              <a:latin typeface="Bookman Old Style"/>
              <a:cs typeface="Bookman Old Style"/>
            </a:endParaRPr>
          </a:p>
          <a:p>
            <a:pPr marL="0" indent="0">
              <a:spcBef>
                <a:spcPts val="0"/>
              </a:spcBef>
              <a:buNone/>
            </a:pPr>
            <a:r>
              <a:rPr lang="en-US" sz="2900" b="1" dirty="0" smtClean="0">
                <a:effectLst>
                  <a:outerShdw blurRad="38100" dist="38100" dir="2700000" algn="tl">
                    <a:srgbClr val="000000">
                      <a:alpha val="43137"/>
                    </a:srgbClr>
                  </a:outerShdw>
                </a:effectLst>
                <a:latin typeface="Bookman Old Style"/>
                <a:cs typeface="Bookman Old Style"/>
              </a:rPr>
              <a:t>In 2013, this idea began to take shape and conversations with local wineries began. In fact, a group of local wineries submitted a proposal for the former Washington Federal Savings Building located at 713 North Main. Conversations will continue into 2014.</a:t>
            </a:r>
          </a:p>
          <a:p>
            <a:pPr marL="0" indent="0">
              <a:spcBef>
                <a:spcPts val="0"/>
              </a:spcBef>
              <a:buNone/>
            </a:pPr>
            <a:endParaRPr lang="en-US" sz="2900" b="1" dirty="0" smtClean="0">
              <a:effectLst>
                <a:outerShdw blurRad="38100" dist="38100" dir="2700000" algn="tl">
                  <a:srgbClr val="000000">
                    <a:alpha val="43137"/>
                  </a:srgbClr>
                </a:outerShdw>
              </a:effectLst>
              <a:latin typeface="Bookman Old Style"/>
              <a:cs typeface="Bookman Old Style"/>
            </a:endParaRPr>
          </a:p>
          <a:p>
            <a:pPr marL="0" indent="0">
              <a:spcBef>
                <a:spcPts val="0"/>
              </a:spcBef>
              <a:buNone/>
            </a:pPr>
            <a:r>
              <a:rPr lang="en-US" sz="2900" b="1" dirty="0" smtClean="0">
                <a:effectLst>
                  <a:outerShdw blurRad="38100" dist="38100" dir="2700000" algn="tl">
                    <a:srgbClr val="000000">
                      <a:alpha val="43137"/>
                    </a:srgbClr>
                  </a:outerShdw>
                </a:effectLst>
                <a:latin typeface="Bookman Old Style"/>
                <a:cs typeface="Bookman Old Style"/>
              </a:rPr>
              <a:t>Please stay tuned!</a:t>
            </a:r>
          </a:p>
          <a:p>
            <a:pPr marL="0" indent="0">
              <a:spcBef>
                <a:spcPts val="0"/>
              </a:spcBef>
              <a:buNone/>
            </a:pPr>
            <a:endParaRPr lang="en-US" sz="6400" b="1" dirty="0" smtClean="0">
              <a:effectLst>
                <a:outerShdw blurRad="38100" dist="38100" dir="2700000" algn="tl">
                  <a:srgbClr val="000000">
                    <a:alpha val="43137"/>
                  </a:srgbClr>
                </a:outerShdw>
              </a:effectLst>
              <a:latin typeface="Bookman Old Style"/>
              <a:cs typeface="Bookman Old Style"/>
            </a:endParaRPr>
          </a:p>
          <a:p>
            <a:pPr marL="0" indent="0">
              <a:spcBef>
                <a:spcPts val="0"/>
              </a:spcBef>
              <a:buNone/>
            </a:pPr>
            <a:endParaRPr lang="en-US" sz="1200" b="1" dirty="0" smtClean="0">
              <a:effectLst>
                <a:outerShdw blurRad="38100" dist="38100" dir="2700000" algn="tl">
                  <a:srgbClr val="000000">
                    <a:alpha val="43137"/>
                  </a:srgbClr>
                </a:outerShdw>
              </a:effectLst>
              <a:latin typeface="Bookman Old Style"/>
              <a:cs typeface="Bookman Old Style"/>
            </a:endParaRPr>
          </a:p>
          <a:p>
            <a:pPr marL="0" indent="0">
              <a:spcBef>
                <a:spcPts val="0"/>
              </a:spcBef>
              <a:buNone/>
            </a:pPr>
            <a:endParaRPr lang="en-US" b="1" dirty="0" smtClean="0">
              <a:effectLst>
                <a:outerShdw blurRad="38100" dist="38100" dir="2700000" algn="tl">
                  <a:srgbClr val="000000">
                    <a:alpha val="43137"/>
                  </a:srgbClr>
                </a:outerShdw>
              </a:effectLst>
              <a:latin typeface="Bookman Old Style"/>
              <a:cs typeface="Bookman Old Style"/>
            </a:endParaRPr>
          </a:p>
          <a:p>
            <a:pPr marL="0" indent="0">
              <a:spcBef>
                <a:spcPts val="0"/>
              </a:spcBef>
              <a:buNone/>
            </a:pPr>
            <a:r>
              <a:rPr lang="en-US" b="1" dirty="0" smtClean="0">
                <a:effectLst>
                  <a:outerShdw blurRad="38100" dist="38100" dir="2700000" algn="tl">
                    <a:srgbClr val="000000">
                      <a:alpha val="43137"/>
                    </a:srgbClr>
                  </a:outerShdw>
                </a:effectLst>
                <a:latin typeface="Bookman Old Style"/>
                <a:cs typeface="Bookman Old Style"/>
              </a:rPr>
              <a:t>	</a:t>
            </a:r>
            <a:endParaRPr lang="en-US" dirty="0"/>
          </a:p>
        </p:txBody>
      </p:sp>
      <p:sp>
        <p:nvSpPr>
          <p:cNvPr id="6" name="Slide Number Placeholder 5"/>
          <p:cNvSpPr>
            <a:spLocks noGrp="1"/>
          </p:cNvSpPr>
          <p:nvPr>
            <p:ph type="sldNum" sz="quarter" idx="12"/>
          </p:nvPr>
        </p:nvSpPr>
        <p:spPr/>
        <p:txBody>
          <a:bodyPr/>
          <a:lstStyle/>
          <a:p>
            <a:fld id="{67299863-F9E9-E042-A0B1-0B9E80FA7CA0}" type="slidenum">
              <a:rPr lang="en-US" smtClean="0"/>
              <a:pPr/>
              <a:t>12</a:t>
            </a:fld>
            <a:endParaRPr lang="en-US"/>
          </a:p>
        </p:txBody>
      </p:sp>
      <p:sp>
        <p:nvSpPr>
          <p:cNvPr id="7" name="Footer Placeholder 6"/>
          <p:cNvSpPr>
            <a:spLocks noGrp="1"/>
          </p:cNvSpPr>
          <p:nvPr>
            <p:ph type="ftr" sz="quarter" idx="11"/>
          </p:nvPr>
        </p:nvSpPr>
        <p:spPr/>
        <p:txBody>
          <a:bodyPr/>
          <a:lstStyle/>
          <a:p>
            <a:r>
              <a:rPr lang="en-US" dirty="0" smtClean="0"/>
              <a:t>MDC 2013 Annual Report</a:t>
            </a:r>
            <a:endParaRPr lang="en-US" dirty="0"/>
          </a:p>
        </p:txBody>
      </p:sp>
      <p:pic>
        <p:nvPicPr>
          <p:cNvPr id="12" name="Content Placeholder 11" descr="IdahoWine.jpg"/>
          <p:cNvPicPr>
            <a:picLocks noGrp="1" noChangeAspect="1"/>
          </p:cNvPicPr>
          <p:nvPr>
            <p:ph sz="half" idx="2"/>
          </p:nvPr>
        </p:nvPicPr>
        <p:blipFill>
          <a:blip r:embed="rId2"/>
          <a:srcRect t="-3969" b="-3969"/>
          <a:stretch>
            <a:fillRect/>
          </a:stretch>
        </p:blipFill>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MDC 2013 Annual Report</a:t>
            </a:r>
            <a:endParaRPr lang="en-US" dirty="0"/>
          </a:p>
        </p:txBody>
      </p:sp>
      <p:sp>
        <p:nvSpPr>
          <p:cNvPr id="4" name="Slide Number Placeholder 3"/>
          <p:cNvSpPr>
            <a:spLocks noGrp="1"/>
          </p:cNvSpPr>
          <p:nvPr>
            <p:ph type="sldNum" sz="quarter" idx="12"/>
          </p:nvPr>
        </p:nvSpPr>
        <p:spPr/>
        <p:txBody>
          <a:bodyPr/>
          <a:lstStyle/>
          <a:p>
            <a:fld id="{67299863-F9E9-E042-A0B1-0B9E80FA7CA0}" type="slidenum">
              <a:rPr lang="en-US" smtClean="0"/>
              <a:pPr/>
              <a:t>13</a:t>
            </a:fld>
            <a:endParaRPr lang="en-US"/>
          </a:p>
        </p:txBody>
      </p:sp>
      <p:sp>
        <p:nvSpPr>
          <p:cNvPr id="7" name="Title 6"/>
          <p:cNvSpPr>
            <a:spLocks noGrp="1"/>
          </p:cNvSpPr>
          <p:nvPr>
            <p:ph type="title"/>
          </p:nvPr>
        </p:nvSpPr>
        <p:spPr/>
        <p:txBody>
          <a:bodyPr>
            <a:normAutofit/>
          </a:bodyPr>
          <a:lstStyle/>
          <a:p>
            <a:pPr algn="ctr"/>
            <a:r>
              <a:rPr sz="2400" b="1" dirty="0" smtClean="0">
                <a:effectLst>
                  <a:outerShdw blurRad="38100" dist="38100" dir="2700000" algn="tl">
                    <a:srgbClr val="000000">
                      <a:alpha val="43137"/>
                    </a:srgbClr>
                  </a:outerShdw>
                </a:effectLst>
                <a:latin typeface="Bookman Old Style"/>
                <a:cs typeface="Bookman Old Style"/>
              </a:rPr>
              <a:t>INITIATIVES </a:t>
            </a:r>
            <a:br>
              <a:rPr sz="2400" b="1" dirty="0" smtClean="0">
                <a:effectLst>
                  <a:outerShdw blurRad="38100" dist="38100" dir="2700000" algn="tl">
                    <a:srgbClr val="000000">
                      <a:alpha val="43137"/>
                    </a:srgbClr>
                  </a:outerShdw>
                </a:effectLst>
                <a:latin typeface="Bookman Old Style"/>
                <a:cs typeface="Bookman Old Style"/>
              </a:rPr>
            </a:br>
            <a:r>
              <a:rPr sz="2400" b="1" dirty="0" smtClean="0">
                <a:effectLst>
                  <a:outerShdw blurRad="38100" dist="38100" dir="2700000" algn="tl">
                    <a:srgbClr val="000000">
                      <a:alpha val="43137"/>
                    </a:srgbClr>
                  </a:outerShdw>
                </a:effectLst>
                <a:latin typeface="Bookman Old Style"/>
                <a:cs typeface="Bookman Old Style"/>
              </a:rPr>
              <a:t>DOWNTOWN ACTIVITIES</a:t>
            </a:r>
            <a:endParaRPr lang="en-US" sz="2400" b="1" dirty="0">
              <a:effectLst>
                <a:outerShdw blurRad="38100" dist="38100" dir="2700000" algn="tl">
                  <a:srgbClr val="000000">
                    <a:alpha val="43137"/>
                  </a:srgbClr>
                </a:outerShdw>
              </a:effectLst>
              <a:latin typeface="Bookman Old Style"/>
              <a:cs typeface="Bookman Old Style"/>
            </a:endParaRPr>
          </a:p>
        </p:txBody>
      </p:sp>
      <p:sp>
        <p:nvSpPr>
          <p:cNvPr id="8" name="Content Placeholder 7"/>
          <p:cNvSpPr>
            <a:spLocks noGrp="1"/>
          </p:cNvSpPr>
          <p:nvPr>
            <p:ph sz="half" idx="1"/>
          </p:nvPr>
        </p:nvSpPr>
        <p:spPr>
          <a:xfrm>
            <a:off x="457200" y="1371600"/>
            <a:ext cx="4059936" cy="4724400"/>
          </a:xfrm>
        </p:spPr>
        <p:txBody>
          <a:bodyPr>
            <a:normAutofit fontScale="40000" lnSpcReduction="20000"/>
          </a:bodyPr>
          <a:lstStyle/>
          <a:p>
            <a:pPr>
              <a:buNone/>
            </a:pPr>
            <a:endParaRPr lang="en-US" sz="3368" dirty="0" smtClean="0">
              <a:effectLst>
                <a:outerShdw blurRad="38100" dist="38100" dir="2700000" algn="tl">
                  <a:srgbClr val="000000">
                    <a:alpha val="43137"/>
                  </a:srgbClr>
                </a:outerShdw>
              </a:effectLst>
              <a:latin typeface="Bookman Old Style"/>
              <a:cs typeface="Bookman Old Style"/>
            </a:endParaRPr>
          </a:p>
          <a:p>
            <a:pPr>
              <a:buNone/>
            </a:pPr>
            <a:r>
              <a:rPr lang="en-US" sz="3368" dirty="0" smtClean="0">
                <a:effectLst>
                  <a:outerShdw blurRad="38100" dist="38100" dir="2700000" algn="tl">
                    <a:srgbClr val="000000">
                      <a:alpha val="43137"/>
                    </a:srgbClr>
                  </a:outerShdw>
                </a:effectLst>
                <a:latin typeface="Bookman Old Style"/>
                <a:cs typeface="Bookman Old Style"/>
              </a:rPr>
              <a:t>	</a:t>
            </a:r>
            <a:r>
              <a:rPr lang="en-US" sz="3368" b="1" dirty="0" smtClean="0">
                <a:effectLst>
                  <a:outerShdw blurRad="38100" dist="38100" dir="2700000" algn="tl">
                    <a:srgbClr val="000000">
                      <a:alpha val="43137"/>
                    </a:srgbClr>
                  </a:outerShdw>
                </a:effectLst>
                <a:latin typeface="Bookman Old Style"/>
                <a:cs typeface="Bookman Old Style"/>
              </a:rPr>
              <a:t>Meridian City Hall continues to be a key gathering place for events such as the Fifth Annual Concerts on Broadway series featuring jazz, swing and symphony genres, the Public Works Expo, Meridian Business Days, the first annual Christmas Parade and the annual Christmas Tree lighting to name a few.</a:t>
            </a:r>
          </a:p>
          <a:p>
            <a:pPr>
              <a:buNone/>
            </a:pPr>
            <a:endParaRPr lang="en-US" sz="3368" b="1" dirty="0">
              <a:effectLst>
                <a:outerShdw blurRad="38100" dist="38100" dir="2700000" algn="tl">
                  <a:srgbClr val="000000">
                    <a:alpha val="43137"/>
                  </a:srgbClr>
                </a:outerShdw>
              </a:effectLst>
              <a:latin typeface="Bookman Old Style"/>
              <a:cs typeface="Bookman Old Style"/>
            </a:endParaRPr>
          </a:p>
          <a:p>
            <a:pPr>
              <a:buNone/>
            </a:pPr>
            <a:r>
              <a:rPr lang="en-US" sz="3368" b="1" dirty="0" smtClean="0">
                <a:effectLst>
                  <a:outerShdw blurRad="38100" dist="38100" dir="2700000" algn="tl">
                    <a:srgbClr val="000000">
                      <a:alpha val="43137"/>
                    </a:srgbClr>
                  </a:outerShdw>
                </a:effectLst>
                <a:latin typeface="Bookman Old Style"/>
                <a:cs typeface="Bookman Old Style"/>
              </a:rPr>
              <a:t>	In October 2013, various downtown Meridian business and property owners came together to start discussions on a number of issues affecting downtown, including increasing the number of events in Meridian’s downtown beginning in 2014. </a:t>
            </a:r>
          </a:p>
          <a:p>
            <a:pPr>
              <a:buNone/>
            </a:pPr>
            <a:r>
              <a:rPr lang="en-US" sz="3368" b="1" dirty="0">
                <a:effectLst>
                  <a:outerShdw blurRad="38100" dist="38100" dir="2700000" algn="tl">
                    <a:srgbClr val="000000">
                      <a:alpha val="43137"/>
                    </a:srgbClr>
                  </a:outerShdw>
                </a:effectLst>
                <a:latin typeface="Bookman Old Style"/>
                <a:cs typeface="Bookman Old Style"/>
              </a:rPr>
              <a:t>	</a:t>
            </a:r>
            <a:endParaRPr lang="en-US" sz="3368" b="1" dirty="0" smtClean="0">
              <a:effectLst>
                <a:outerShdw blurRad="38100" dist="38100" dir="2700000" algn="tl">
                  <a:srgbClr val="000000">
                    <a:alpha val="43137"/>
                  </a:srgbClr>
                </a:outerShdw>
              </a:effectLst>
              <a:latin typeface="Bookman Old Style"/>
              <a:cs typeface="Bookman Old Style"/>
            </a:endParaRPr>
          </a:p>
          <a:p>
            <a:pPr>
              <a:buNone/>
            </a:pPr>
            <a:r>
              <a:rPr lang="en-US" sz="3368" b="1" dirty="0">
                <a:effectLst>
                  <a:outerShdw blurRad="38100" dist="38100" dir="2700000" algn="tl">
                    <a:srgbClr val="000000">
                      <a:alpha val="43137"/>
                    </a:srgbClr>
                  </a:outerShdw>
                </a:effectLst>
                <a:latin typeface="Bookman Old Style"/>
                <a:cs typeface="Bookman Old Style"/>
              </a:rPr>
              <a:t>	</a:t>
            </a:r>
            <a:r>
              <a:rPr lang="en-US" sz="3368" b="1" dirty="0" smtClean="0">
                <a:effectLst>
                  <a:outerShdw blurRad="38100" dist="38100" dir="2700000" algn="tl">
                    <a:srgbClr val="000000">
                      <a:alpha val="43137"/>
                    </a:srgbClr>
                  </a:outerShdw>
                </a:effectLst>
                <a:latin typeface="Bookman Old Style"/>
                <a:cs typeface="Bookman Old Style"/>
              </a:rPr>
              <a:t>There is an exciting enthusiasm for the creation of more downtown activities. To this end, MDC committed additional funding for FY2014 to the Meridian Arts Commission in order to expand their Concerts on Broadway series from 3 to 4 events in the summer of 2014.  </a:t>
            </a:r>
          </a:p>
          <a:p>
            <a:pPr>
              <a:buNone/>
            </a:pPr>
            <a:r>
              <a:rPr lang="en-US" sz="3368" b="1" dirty="0" smtClean="0">
                <a:effectLst>
                  <a:outerShdw blurRad="38100" dist="38100" dir="2700000" algn="tl">
                    <a:srgbClr val="000000">
                      <a:alpha val="43137"/>
                    </a:srgbClr>
                  </a:outerShdw>
                </a:effectLst>
                <a:latin typeface="Bookman Old Style"/>
                <a:cs typeface="Bookman Old Style"/>
              </a:rPr>
              <a:t>	 </a:t>
            </a:r>
          </a:p>
          <a:p>
            <a:pPr>
              <a:buNone/>
            </a:pPr>
            <a:endParaRPr lang="en-US" sz="3368" b="1" dirty="0" smtClean="0">
              <a:effectLst>
                <a:outerShdw blurRad="38100" dist="38100" dir="2700000" algn="tl">
                  <a:srgbClr val="000000">
                    <a:alpha val="43137"/>
                  </a:srgbClr>
                </a:outerShdw>
              </a:effectLst>
              <a:latin typeface="Bookman Old Style"/>
              <a:cs typeface="Bookman Old Style"/>
            </a:endParaRPr>
          </a:p>
          <a:p>
            <a:endParaRPr lang="en-US" dirty="0"/>
          </a:p>
        </p:txBody>
      </p:sp>
      <p:pic>
        <p:nvPicPr>
          <p:cNvPr id="11" name="Content Placeholder 10" descr="Concerts on Broadway.jpg"/>
          <p:cNvPicPr>
            <a:picLocks noGrp="1" noChangeAspect="1"/>
          </p:cNvPicPr>
          <p:nvPr>
            <p:ph sz="half" idx="2"/>
          </p:nvPr>
        </p:nvPicPr>
        <p:blipFill>
          <a:blip r:embed="rId2"/>
          <a:srcRect l="-12214" r="-12214"/>
          <a:stretch>
            <a:fillRect/>
          </a:stretch>
        </p:blipFill>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638800"/>
          </a:xfrm>
        </p:spPr>
        <p:txBody>
          <a:bodyPr>
            <a:normAutofit fontScale="25000" lnSpcReduction="20000"/>
          </a:bodyPr>
          <a:lstStyle/>
          <a:p>
            <a:pPr>
              <a:buNone/>
            </a:pPr>
            <a:r>
              <a:rPr lang="en-US" sz="3375" b="1" dirty="0" smtClean="0">
                <a:effectLst>
                  <a:outerShdw blurRad="38100" dist="38100" dir="2700000" algn="tl">
                    <a:srgbClr val="000000">
                      <a:alpha val="43137"/>
                    </a:srgbClr>
                  </a:outerShdw>
                </a:effectLst>
                <a:latin typeface="Bookman Old Style"/>
                <a:cs typeface="Bookman Old Style"/>
              </a:rPr>
              <a:t>	</a:t>
            </a:r>
            <a:r>
              <a:rPr lang="en-US" sz="4800" b="1" dirty="0" smtClean="0">
                <a:effectLst>
                  <a:outerShdw blurRad="38100" dist="38100" dir="2700000" algn="tl">
                    <a:srgbClr val="000000">
                      <a:alpha val="43137"/>
                    </a:srgbClr>
                  </a:outerShdw>
                </a:effectLst>
                <a:latin typeface="Bookman Old Style"/>
                <a:cs typeface="Bookman Old Style"/>
              </a:rPr>
              <a:t>2014 for MDC includes the following projects and initiatives for the Meridian Development Corporation:</a:t>
            </a:r>
          </a:p>
          <a:p>
            <a:pPr>
              <a:buNone/>
            </a:pPr>
            <a:endParaRPr lang="en-US" sz="4800" b="1" dirty="0" smtClean="0">
              <a:effectLst>
                <a:outerShdw blurRad="38100" dist="38100" dir="2700000" algn="tl">
                  <a:srgbClr val="000000">
                    <a:alpha val="43137"/>
                  </a:srgbClr>
                </a:outerShdw>
              </a:effectLst>
              <a:latin typeface="Bookman Old Style"/>
              <a:cs typeface="Bookman Old Style"/>
            </a:endParaRPr>
          </a:p>
          <a:p>
            <a:pPr lvl="0"/>
            <a:r>
              <a:rPr lang="en-US" sz="4800" b="1" dirty="0" smtClean="0">
                <a:effectLst>
                  <a:outerShdw blurRad="38100" dist="38100" dir="2700000" algn="tl">
                    <a:srgbClr val="000000">
                      <a:alpha val="43137"/>
                    </a:srgbClr>
                  </a:outerShdw>
                </a:effectLst>
                <a:latin typeface="Bookman Old Style"/>
                <a:cs typeface="Bookman Old Style"/>
              </a:rPr>
              <a:t>Nine Mile Floodplain Study: A continuation of coordination with the City of Meridian’s Floodplain Administrator, Nampa-Meridian Irrigation District and the Corp of Engineers to determine potential opportunities to reduce the Nine Mile Floodplain impact for MDC property owners. It is anticipated that the federal government will release their draft study in mid-2014 for public comment. MDC will play a strong role in working to reduce the floodplain boundary.</a:t>
            </a:r>
          </a:p>
          <a:p>
            <a:pPr lvl="0"/>
            <a:r>
              <a:rPr lang="en-US" sz="4800" b="1" dirty="0" smtClean="0">
                <a:effectLst>
                  <a:outerShdw blurRad="38100" dist="38100" dir="2700000" algn="tl">
                    <a:srgbClr val="000000">
                      <a:alpha val="43137"/>
                    </a:srgbClr>
                  </a:outerShdw>
                </a:effectLst>
                <a:latin typeface="Bookman Old Style"/>
                <a:cs typeface="Bookman Old Style"/>
              </a:rPr>
              <a:t>Wayfinding and Signage Program: The adoption of a wayfinding and signage master plan and subsequent branding effort for signage design and the further implementation of the Destination: Downtown master plan</a:t>
            </a:r>
            <a:r>
              <a:rPr lang="en-US" sz="4800" b="1" dirty="0">
                <a:effectLst>
                  <a:outerShdw blurRad="38100" dist="38100" dir="2700000" algn="tl">
                    <a:srgbClr val="000000">
                      <a:alpha val="43137"/>
                    </a:srgbClr>
                  </a:outerShdw>
                </a:effectLst>
                <a:latin typeface="Bookman Old Style"/>
                <a:cs typeface="Bookman Old Style"/>
              </a:rPr>
              <a:t> </a:t>
            </a:r>
            <a:r>
              <a:rPr lang="en-US" sz="4800" b="1" dirty="0" smtClean="0">
                <a:effectLst>
                  <a:outerShdw blurRad="38100" dist="38100" dir="2700000" algn="tl">
                    <a:srgbClr val="000000">
                      <a:alpha val="43137"/>
                    </a:srgbClr>
                  </a:outerShdw>
                </a:effectLst>
                <a:latin typeface="Bookman Old Style"/>
                <a:cs typeface="Bookman Old Style"/>
              </a:rPr>
              <a:t>is a key initiative for MDC in 2014.</a:t>
            </a:r>
          </a:p>
          <a:p>
            <a:pPr lvl="0"/>
            <a:r>
              <a:rPr lang="en-US" sz="4800" b="1" dirty="0" smtClean="0">
                <a:effectLst>
                  <a:outerShdw blurRad="38100" dist="38100" dir="2700000" algn="tl">
                    <a:srgbClr val="000000">
                      <a:alpha val="43137"/>
                    </a:srgbClr>
                  </a:outerShdw>
                </a:effectLst>
                <a:latin typeface="Bookman Old Style"/>
                <a:cs typeface="Bookman Old Style"/>
              </a:rPr>
              <a:t>Wine Cooperative: A determination of what is needed to accomplish a wine cooperative in downtown Meridian and how to collaborate and leverage partnerships with current downtown businesses.</a:t>
            </a:r>
          </a:p>
          <a:p>
            <a:pPr lvl="0"/>
            <a:r>
              <a:rPr lang="en-US" sz="4800" b="1" dirty="0" smtClean="0">
                <a:effectLst>
                  <a:outerShdw blurRad="38100" dist="38100" dir="2700000" algn="tl">
                    <a:srgbClr val="000000">
                      <a:alpha val="43137"/>
                    </a:srgbClr>
                  </a:outerShdw>
                </a:effectLst>
                <a:latin typeface="Bookman Old Style"/>
                <a:cs typeface="Bookman Old Style"/>
              </a:rPr>
              <a:t>Streetscape Program: The continuation to collaborate with the City of Meridian and downtown business and property owners on the priorities for downtown and to continue block by block transformations that include: street trees, historic lighting, construction or reconstruction of sidewalks and bike lanes where feasible. A key priority for MDC in 2014 is Main Street between Broadway and Pine.</a:t>
            </a:r>
          </a:p>
          <a:p>
            <a:pPr lvl="0"/>
            <a:r>
              <a:rPr lang="en-US" sz="4800" b="1" dirty="0" smtClean="0">
                <a:effectLst>
                  <a:outerShdw blurRad="38100" dist="38100" dir="2700000" algn="tl">
                    <a:srgbClr val="000000">
                      <a:alpha val="43137"/>
                    </a:srgbClr>
                  </a:outerShdw>
                </a:effectLst>
                <a:latin typeface="Bookman Old Style"/>
                <a:cs typeface="Bookman Old Style"/>
              </a:rPr>
              <a:t>Downtown Parking: To continue working with stakeholders to determine: on-going, short-term, and long-term goals for downtown parking. In 2014, it is MDC’s goal to create a strategic parking plan. Further, MDC will be investing in the creation of additional unrestricted parking along South Broadway Avenue. </a:t>
            </a:r>
          </a:p>
          <a:p>
            <a:pPr lvl="0"/>
            <a:r>
              <a:rPr lang="en-US" sz="4800" b="1" dirty="0" smtClean="0">
                <a:effectLst>
                  <a:outerShdw blurRad="38100" dist="38100" dir="2700000" algn="tl">
                    <a:srgbClr val="000000">
                      <a:alpha val="43137"/>
                    </a:srgbClr>
                  </a:outerShdw>
                </a:effectLst>
                <a:latin typeface="Bookman Old Style"/>
                <a:cs typeface="Bookman Old Style"/>
              </a:rPr>
              <a:t>Meridian Downtown Economic Development Partnership: The continuation of a formal collaboration between MDC, the city of Meridian and the Meridian Chamber of Commerce to address opportunities, initiatives and projects that are of interest to all. A summit between key leadership of all entities is expected in the first half of 2014.</a:t>
            </a:r>
          </a:p>
          <a:p>
            <a:pPr lvl="0"/>
            <a:r>
              <a:rPr lang="en-US" sz="4800" b="1" dirty="0" smtClean="0">
                <a:effectLst>
                  <a:outerShdw blurRad="38100" dist="38100" dir="2700000" algn="tl">
                    <a:srgbClr val="000000">
                      <a:alpha val="43137"/>
                    </a:srgbClr>
                  </a:outerShdw>
                </a:effectLst>
                <a:latin typeface="Bookman Old Style"/>
                <a:cs typeface="Bookman Old Style"/>
              </a:rPr>
              <a:t>Public Involvement: The foresight to continue to look towards collaborating with new and existing business owners to create continued opportunity in downtown Meridian</a:t>
            </a:r>
            <a:r>
              <a:rPr lang="en-US" sz="4800" dirty="0" smtClean="0"/>
              <a:t>.</a:t>
            </a:r>
          </a:p>
          <a:p>
            <a:endParaRPr lang="en-US" dirty="0"/>
          </a:p>
        </p:txBody>
      </p:sp>
      <p:sp>
        <p:nvSpPr>
          <p:cNvPr id="3" name="Title 2"/>
          <p:cNvSpPr>
            <a:spLocks noGrp="1"/>
          </p:cNvSpPr>
          <p:nvPr>
            <p:ph type="title"/>
          </p:nvPr>
        </p:nvSpPr>
        <p:spPr>
          <a:xfrm>
            <a:off x="457200" y="152400"/>
            <a:ext cx="8229600" cy="609600"/>
          </a:xfrm>
        </p:spPr>
        <p:txBody>
          <a:bodyPr>
            <a:normAutofit/>
          </a:bodyPr>
          <a:lstStyle/>
          <a:p>
            <a:pPr algn="ctr"/>
            <a:r>
              <a:rPr sz="2400" b="1" dirty="0" smtClean="0">
                <a:effectLst>
                  <a:outerShdw blurRad="38100" dist="38100" dir="2700000" algn="tl">
                    <a:srgbClr val="000000">
                      <a:alpha val="43137"/>
                    </a:srgbClr>
                  </a:outerShdw>
                </a:effectLst>
                <a:latin typeface="Bookman Old Style"/>
                <a:cs typeface="Bookman Old Style"/>
              </a:rPr>
              <a:t>COMING IN 2014</a:t>
            </a:r>
            <a:endParaRPr lang="en-US" sz="2400" b="1" dirty="0">
              <a:effectLst>
                <a:outerShdw blurRad="38100" dist="38100" dir="2700000" algn="tl">
                  <a:srgbClr val="000000">
                    <a:alpha val="43137"/>
                  </a:srgbClr>
                </a:outerShdw>
              </a:effectLst>
              <a:latin typeface="Bookman Old Style"/>
              <a:cs typeface="Bookman Old Style"/>
            </a:endParaRPr>
          </a:p>
        </p:txBody>
      </p:sp>
      <p:sp>
        <p:nvSpPr>
          <p:cNvPr id="4" name="Slide Number Placeholder 3"/>
          <p:cNvSpPr>
            <a:spLocks noGrp="1"/>
          </p:cNvSpPr>
          <p:nvPr>
            <p:ph type="sldNum" sz="quarter" idx="15"/>
          </p:nvPr>
        </p:nvSpPr>
        <p:spPr/>
        <p:txBody>
          <a:bodyPr/>
          <a:lstStyle/>
          <a:p>
            <a:fld id="{67299863-F9E9-E042-A0B1-0B9E80FA7CA0}" type="slidenum">
              <a:rPr lang="en-US" smtClean="0"/>
              <a:pPr/>
              <a:t>14</a:t>
            </a:fld>
            <a:endParaRPr lang="en-US"/>
          </a:p>
        </p:txBody>
      </p:sp>
      <p:sp>
        <p:nvSpPr>
          <p:cNvPr id="5" name="Footer Placeholder 4"/>
          <p:cNvSpPr>
            <a:spLocks noGrp="1"/>
          </p:cNvSpPr>
          <p:nvPr>
            <p:ph type="ftr" sz="quarter" idx="16"/>
          </p:nvPr>
        </p:nvSpPr>
        <p:spPr/>
        <p:txBody>
          <a:bodyPr/>
          <a:lstStyle/>
          <a:p>
            <a:r>
              <a:rPr lang="en-US" dirty="0" smtClean="0"/>
              <a:t>MDC 2013 Annual Report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1400" dirty="0" smtClean="0">
                <a:latin typeface="Bookman Old Style"/>
                <a:cs typeface="Bookman Old Style"/>
              </a:rPr>
              <a:t>	Meridian Development Corporation is committed to public service, to the fiscally responsible use of urban renewal dollars and to public transparency. The following are links to MDC efforts of public and stakeholder interest:</a:t>
            </a:r>
          </a:p>
          <a:p>
            <a:pPr>
              <a:buNone/>
            </a:pPr>
            <a:endParaRPr lang="en-US" sz="1400" dirty="0" smtClean="0">
              <a:latin typeface="Bookman Old Style"/>
              <a:cs typeface="Bookman Old Style"/>
            </a:endParaRPr>
          </a:p>
          <a:p>
            <a:pPr>
              <a:buNone/>
            </a:pPr>
            <a:r>
              <a:rPr lang="en-US" sz="1400" dirty="0" smtClean="0">
                <a:latin typeface="Bookman Old Style"/>
                <a:cs typeface="Bookman Old Style"/>
              </a:rPr>
              <a:t>	MDC Website: </a:t>
            </a:r>
            <a:r>
              <a:rPr lang="en-US" sz="1400" dirty="0" smtClean="0">
                <a:latin typeface="Bookman Old Style"/>
                <a:cs typeface="Bookman Old Style"/>
                <a:hlinkClick r:id="rId3"/>
              </a:rPr>
              <a:t>www.meridiandevelopmentcorp.com</a:t>
            </a:r>
            <a:r>
              <a:rPr lang="en-US" sz="1400" dirty="0" smtClean="0">
                <a:latin typeface="Bookman Old Style"/>
                <a:cs typeface="Bookman Old Style"/>
              </a:rPr>
              <a:t> </a:t>
            </a:r>
          </a:p>
          <a:p>
            <a:pPr>
              <a:buNone/>
            </a:pPr>
            <a:r>
              <a:rPr lang="en-US" sz="1400" dirty="0" smtClean="0">
                <a:latin typeface="Bookman Old Style"/>
                <a:cs typeface="Bookman Old Style"/>
              </a:rPr>
              <a:t>	</a:t>
            </a:r>
          </a:p>
          <a:p>
            <a:pPr>
              <a:buNone/>
            </a:pPr>
            <a:r>
              <a:rPr lang="en-US" sz="1400" dirty="0" smtClean="0">
                <a:latin typeface="Bookman Old Style"/>
                <a:cs typeface="Bookman Old Style"/>
              </a:rPr>
              <a:t>	MDC Contact Information:</a:t>
            </a:r>
          </a:p>
          <a:p>
            <a:pPr>
              <a:buNone/>
            </a:pPr>
            <a:r>
              <a:rPr lang="en-US" sz="1400" dirty="0" smtClean="0">
                <a:latin typeface="Bookman Old Style"/>
                <a:cs typeface="Bookman Old Style"/>
              </a:rPr>
              <a:t>	Ashley Ford, MDC Administrator	</a:t>
            </a:r>
          </a:p>
          <a:p>
            <a:pPr>
              <a:buNone/>
            </a:pPr>
            <a:r>
              <a:rPr lang="en-US" sz="1400" dirty="0" smtClean="0">
                <a:latin typeface="Bookman Old Style"/>
                <a:cs typeface="Bookman Old Style"/>
              </a:rPr>
              <a:t>	</a:t>
            </a:r>
            <a:r>
              <a:rPr lang="en-US" sz="1400" dirty="0" err="1" smtClean="0">
                <a:latin typeface="Bookman Old Style"/>
                <a:cs typeface="Bookman Old Style"/>
              </a:rPr>
              <a:t>meridiandevelopmentcorp@gmail.com</a:t>
            </a:r>
            <a:endParaRPr lang="en-US" sz="1400" dirty="0" smtClean="0">
              <a:latin typeface="Bookman Old Style"/>
              <a:cs typeface="Bookman Old Style"/>
            </a:endParaRPr>
          </a:p>
          <a:p>
            <a:pPr>
              <a:buNone/>
            </a:pPr>
            <a:r>
              <a:rPr lang="en-US" sz="1400" dirty="0" smtClean="0">
                <a:latin typeface="Bookman Old Style"/>
                <a:cs typeface="Bookman Old Style"/>
              </a:rPr>
              <a:t>	208.477.1632</a:t>
            </a:r>
          </a:p>
          <a:p>
            <a:pPr>
              <a:buNone/>
            </a:pPr>
            <a:endParaRPr lang="en-US" sz="1400" dirty="0" smtClean="0">
              <a:latin typeface="Bookman Old Style"/>
              <a:cs typeface="Bookman Old Style"/>
            </a:endParaRPr>
          </a:p>
          <a:p>
            <a:pPr>
              <a:buNone/>
            </a:pPr>
            <a:r>
              <a:rPr lang="en-US" sz="1400" dirty="0" smtClean="0">
                <a:latin typeface="Bookman Old Style"/>
                <a:cs typeface="Bookman Old Style"/>
              </a:rPr>
              <a:t>	Mailing Address: 33 East Broadway Avenue, Meridian, Idaho 83642</a:t>
            </a:r>
          </a:p>
          <a:p>
            <a:pPr>
              <a:buNone/>
            </a:pPr>
            <a:r>
              <a:rPr lang="en-US" sz="1400" dirty="0" smtClean="0">
                <a:latin typeface="Bookman Old Style"/>
                <a:cs typeface="Bookman Old Style"/>
              </a:rPr>
              <a:t>	Physical Address: 703 North Main Street, Meridian, Idaho 83642</a:t>
            </a:r>
            <a:endParaRPr lang="en-US" sz="1400" dirty="0">
              <a:latin typeface="Bookman Old Style"/>
              <a:cs typeface="Bookman Old Style"/>
            </a:endParaRPr>
          </a:p>
        </p:txBody>
      </p:sp>
      <p:sp>
        <p:nvSpPr>
          <p:cNvPr id="3" name="Slide Number Placeholder 2"/>
          <p:cNvSpPr>
            <a:spLocks noGrp="1"/>
          </p:cNvSpPr>
          <p:nvPr>
            <p:ph type="sldNum" sz="quarter" idx="15"/>
          </p:nvPr>
        </p:nvSpPr>
        <p:spPr/>
        <p:txBody>
          <a:bodyPr/>
          <a:lstStyle/>
          <a:p>
            <a:fld id="{67299863-F9E9-E042-A0B1-0B9E80FA7CA0}" type="slidenum">
              <a:rPr lang="en-US" smtClean="0"/>
              <a:pPr/>
              <a:t>15</a:t>
            </a:fld>
            <a:endParaRPr lang="en-US"/>
          </a:p>
        </p:txBody>
      </p:sp>
      <p:sp>
        <p:nvSpPr>
          <p:cNvPr id="4" name="Footer Placeholder 3"/>
          <p:cNvSpPr>
            <a:spLocks noGrp="1"/>
          </p:cNvSpPr>
          <p:nvPr>
            <p:ph type="ftr" sz="quarter" idx="16"/>
          </p:nvPr>
        </p:nvSpPr>
        <p:spPr/>
        <p:txBody>
          <a:bodyPr/>
          <a:lstStyle/>
          <a:p>
            <a:r>
              <a:rPr lang="en-US" dirty="0" smtClean="0"/>
              <a:t>MDC 2013 Annual Report</a:t>
            </a:r>
            <a:endParaRPr lang="en-US" dirty="0"/>
          </a:p>
        </p:txBody>
      </p:sp>
      <p:sp>
        <p:nvSpPr>
          <p:cNvPr id="5" name="Title 4"/>
          <p:cNvSpPr>
            <a:spLocks noGrp="1"/>
          </p:cNvSpPr>
          <p:nvPr>
            <p:ph type="title"/>
          </p:nvPr>
        </p:nvSpPr>
        <p:spPr/>
        <p:txBody>
          <a:bodyPr>
            <a:normAutofit/>
          </a:bodyPr>
          <a:lstStyle/>
          <a:p>
            <a:pPr algn="ctr"/>
            <a:r>
              <a:rPr sz="2400" b="1" dirty="0" smtClean="0">
                <a:effectLst>
                  <a:outerShdw blurRad="38100" dist="38100" dir="2700000" algn="tl">
                    <a:srgbClr val="000000">
                      <a:alpha val="43137"/>
                    </a:srgbClr>
                  </a:outerShdw>
                </a:effectLst>
                <a:latin typeface="Bookman Old Style"/>
                <a:cs typeface="Bookman Old Style"/>
              </a:rPr>
              <a:t>IN CONCLUSION</a:t>
            </a:r>
            <a:endParaRPr lang="en-US" sz="2400" b="1" dirty="0">
              <a:effectLst>
                <a:outerShdw blurRad="38100" dist="38100" dir="2700000" algn="tl">
                  <a:srgbClr val="000000">
                    <a:alpha val="43137"/>
                  </a:srgbClr>
                </a:outerShdw>
              </a:effectLst>
              <a:latin typeface="Bookman Old Style"/>
              <a:cs typeface="Bookman Old Styl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lgn="ctr">
              <a:buNone/>
            </a:pPr>
            <a:r>
              <a:rPr lang="en-US" sz="2800" b="1" dirty="0" smtClean="0">
                <a:effectLst>
                  <a:outerShdw blurRad="38100" dist="38100" dir="2700000" algn="tl">
                    <a:srgbClr val="000000">
                      <a:alpha val="43137"/>
                    </a:srgbClr>
                  </a:outerShdw>
                </a:effectLst>
                <a:latin typeface="Bookman Old Style"/>
                <a:cs typeface="Bookman Old Style"/>
              </a:rPr>
              <a:t>FY2013 MDC Annual Audit</a:t>
            </a:r>
            <a:endParaRPr lang="en-US" sz="2800" b="1" dirty="0">
              <a:effectLst>
                <a:outerShdw blurRad="38100" dist="38100" dir="2700000" algn="tl">
                  <a:srgbClr val="000000">
                    <a:alpha val="43137"/>
                  </a:srgbClr>
                </a:outerShdw>
              </a:effectLst>
              <a:latin typeface="Bookman Old Style"/>
              <a:cs typeface="Bookman Old Style"/>
            </a:endParaRPr>
          </a:p>
        </p:txBody>
      </p:sp>
      <p:sp>
        <p:nvSpPr>
          <p:cNvPr id="3" name="Slide Number Placeholder 2"/>
          <p:cNvSpPr>
            <a:spLocks noGrp="1"/>
          </p:cNvSpPr>
          <p:nvPr>
            <p:ph type="sldNum" sz="quarter" idx="15"/>
          </p:nvPr>
        </p:nvSpPr>
        <p:spPr/>
        <p:txBody>
          <a:bodyPr/>
          <a:lstStyle/>
          <a:p>
            <a:fld id="{67299863-F9E9-E042-A0B1-0B9E80FA7CA0}" type="slidenum">
              <a:rPr lang="en-US" smtClean="0"/>
              <a:pPr/>
              <a:t>16</a:t>
            </a:fld>
            <a:endParaRPr lang="en-US"/>
          </a:p>
        </p:txBody>
      </p:sp>
      <p:sp>
        <p:nvSpPr>
          <p:cNvPr id="4" name="Footer Placeholder 3"/>
          <p:cNvSpPr>
            <a:spLocks noGrp="1"/>
          </p:cNvSpPr>
          <p:nvPr>
            <p:ph type="ftr" sz="quarter" idx="16"/>
          </p:nvPr>
        </p:nvSpPr>
        <p:spPr/>
        <p:txBody>
          <a:bodyPr/>
          <a:lstStyle/>
          <a:p>
            <a:r>
              <a:rPr lang="en-US" dirty="0" smtClean="0"/>
              <a:t>MDC 2013 Annual Report</a:t>
            </a:r>
            <a:endParaRPr lang="en-US" dirty="0"/>
          </a:p>
        </p:txBody>
      </p:sp>
      <p:sp>
        <p:nvSpPr>
          <p:cNvPr id="6" name="Title 5"/>
          <p:cNvSpPr>
            <a:spLocks noGrp="1"/>
          </p:cNvSpPr>
          <p:nvPr>
            <p:ph type="title"/>
          </p:nvPr>
        </p:nvSpPr>
        <p:spPr/>
        <p:txBody>
          <a:bodyPr/>
          <a:lstStyle/>
          <a:p>
            <a:pPr algn="ctr"/>
            <a:r>
              <a:rPr b="1" dirty="0" smtClean="0">
                <a:effectLst>
                  <a:outerShdw blurRad="38100" dist="38100" dir="2700000" algn="tl">
                    <a:srgbClr val="000000">
                      <a:alpha val="43137"/>
                    </a:srgbClr>
                  </a:outerShdw>
                </a:effectLst>
                <a:latin typeface="Bookman Old Style"/>
                <a:cs typeface="Bookman Old Style"/>
              </a:rPr>
              <a:t>APPENDIX A</a:t>
            </a:r>
            <a:endParaRPr lang="en-US" b="1" dirty="0">
              <a:effectLst>
                <a:outerShdw blurRad="38100" dist="38100" dir="2700000" algn="tl">
                  <a:srgbClr val="000000">
                    <a:alpha val="43137"/>
                  </a:srgbClr>
                </a:outerShdw>
              </a:effectLst>
              <a:latin typeface="Bookman Old Style"/>
              <a:cs typeface="Bookman Old Styl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1400" b="1" dirty="0" smtClean="0">
                <a:effectLst>
                  <a:outerShdw blurRad="38100" dist="38100" dir="2700000" algn="tl">
                    <a:srgbClr val="000000">
                      <a:alpha val="43137"/>
                    </a:srgbClr>
                  </a:outerShdw>
                </a:effectLst>
                <a:latin typeface="Bookman Old Style"/>
                <a:cs typeface="Bookman Old Style"/>
              </a:rPr>
              <a:t>PAGE 3 --- Executive Summary</a:t>
            </a:r>
          </a:p>
          <a:p>
            <a:pPr>
              <a:buNone/>
            </a:pPr>
            <a:r>
              <a:rPr lang="en-US" sz="1400" b="1" dirty="0" smtClean="0">
                <a:effectLst>
                  <a:outerShdw blurRad="38100" dist="38100" dir="2700000" algn="tl">
                    <a:srgbClr val="000000">
                      <a:alpha val="43137"/>
                    </a:srgbClr>
                  </a:outerShdw>
                </a:effectLst>
                <a:latin typeface="Bookman Old Style"/>
                <a:cs typeface="Bookman Old Style"/>
              </a:rPr>
              <a:t>PAGE 4 --- Board of Commissioners</a:t>
            </a:r>
          </a:p>
          <a:p>
            <a:pPr>
              <a:buNone/>
            </a:pPr>
            <a:r>
              <a:rPr lang="en-US" sz="1400" b="1" dirty="0" smtClean="0">
                <a:effectLst>
                  <a:outerShdw blurRad="38100" dist="38100" dir="2700000" algn="tl">
                    <a:srgbClr val="000000">
                      <a:alpha val="43137"/>
                    </a:srgbClr>
                  </a:outerShdw>
                </a:effectLst>
                <a:latin typeface="Bookman Old Style"/>
                <a:cs typeface="Bookman Old Style"/>
              </a:rPr>
              <a:t>PAGE 5 --- Board of Commissioner Meetings</a:t>
            </a:r>
          </a:p>
          <a:p>
            <a:pPr>
              <a:buNone/>
            </a:pPr>
            <a:r>
              <a:rPr lang="en-US" sz="1400" b="1" dirty="0" smtClean="0">
                <a:effectLst>
                  <a:outerShdw blurRad="38100" dist="38100" dir="2700000" algn="tl">
                    <a:srgbClr val="000000">
                      <a:alpha val="43137"/>
                    </a:srgbClr>
                  </a:outerShdw>
                </a:effectLst>
                <a:latin typeface="Bookman Old Style"/>
                <a:cs typeface="Bookman Old Style"/>
              </a:rPr>
              <a:t>PAGE 6 --- Downtown Investment, Meridian Road Split Corridor, Phase II</a:t>
            </a:r>
          </a:p>
          <a:p>
            <a:pPr>
              <a:buNone/>
            </a:pPr>
            <a:r>
              <a:rPr lang="en-US" sz="1400" b="1" dirty="0" smtClean="0">
                <a:effectLst>
                  <a:outerShdw blurRad="38100" dist="38100" dir="2700000" algn="tl">
                    <a:srgbClr val="000000">
                      <a:alpha val="43137"/>
                    </a:srgbClr>
                  </a:outerShdw>
                </a:effectLst>
                <a:latin typeface="Bookman Old Style"/>
                <a:cs typeface="Bookman Old Style"/>
              </a:rPr>
              <a:t>PAGE 7 ---  Downtown Investment, Downtown Parking</a:t>
            </a:r>
          </a:p>
          <a:p>
            <a:pPr>
              <a:buNone/>
            </a:pPr>
            <a:r>
              <a:rPr lang="en-US" sz="1400" b="1" dirty="0" smtClean="0">
                <a:effectLst>
                  <a:outerShdw blurRad="38100" dist="38100" dir="2700000" algn="tl">
                    <a:srgbClr val="000000">
                      <a:alpha val="43137"/>
                    </a:srgbClr>
                  </a:outerShdw>
                </a:effectLst>
                <a:latin typeface="Bookman Old Style"/>
                <a:cs typeface="Bookman Old Style"/>
              </a:rPr>
              <a:t>PAGE 8 --- Downtown Investment, Façade Improvement Program</a:t>
            </a:r>
          </a:p>
          <a:p>
            <a:pPr>
              <a:buNone/>
            </a:pPr>
            <a:r>
              <a:rPr lang="en-US" sz="1400" b="1" dirty="0" smtClean="0">
                <a:effectLst>
                  <a:outerShdw blurRad="38100" dist="38100" dir="2700000" algn="tl">
                    <a:srgbClr val="000000">
                      <a:alpha val="43137"/>
                    </a:srgbClr>
                  </a:outerShdw>
                </a:effectLst>
                <a:latin typeface="Bookman Old Style"/>
                <a:cs typeface="Bookman Old Style"/>
              </a:rPr>
              <a:t>PAGE 9 --- Downtown Investment, Streetscape Improvement Program</a:t>
            </a:r>
          </a:p>
          <a:p>
            <a:pPr>
              <a:buNone/>
            </a:pPr>
            <a:r>
              <a:rPr lang="en-US" sz="1400" b="1" dirty="0" smtClean="0">
                <a:effectLst>
                  <a:outerShdw blurRad="38100" dist="38100" dir="2700000" algn="tl">
                    <a:srgbClr val="000000">
                      <a:alpha val="43137"/>
                    </a:srgbClr>
                  </a:outerShdw>
                </a:effectLst>
                <a:latin typeface="Bookman Old Style"/>
                <a:cs typeface="Bookman Old Style"/>
              </a:rPr>
              <a:t>PAGE 10 --- Downtown Investment, </a:t>
            </a:r>
            <a:r>
              <a:rPr lang="en-US" sz="1400" b="1" dirty="0" err="1" smtClean="0">
                <a:effectLst>
                  <a:outerShdw blurRad="38100" dist="38100" dir="2700000" algn="tl">
                    <a:srgbClr val="000000">
                      <a:alpha val="43137"/>
                    </a:srgbClr>
                  </a:outerShdw>
                </a:effectLst>
                <a:latin typeface="Bookman Old Style"/>
                <a:cs typeface="Bookman Old Style"/>
              </a:rPr>
              <a:t>Wayfinding</a:t>
            </a:r>
            <a:r>
              <a:rPr lang="en-US" sz="1400" b="1" dirty="0" smtClean="0">
                <a:effectLst>
                  <a:outerShdw blurRad="38100" dist="38100" dir="2700000" algn="tl">
                    <a:srgbClr val="000000">
                      <a:alpha val="43137"/>
                    </a:srgbClr>
                  </a:outerShdw>
                </a:effectLst>
                <a:latin typeface="Bookman Old Style"/>
                <a:cs typeface="Bookman Old Style"/>
              </a:rPr>
              <a:t> and Signage Program</a:t>
            </a:r>
          </a:p>
          <a:p>
            <a:pPr>
              <a:buNone/>
            </a:pPr>
            <a:r>
              <a:rPr lang="en-US" sz="1400" b="1" dirty="0" smtClean="0">
                <a:effectLst>
                  <a:outerShdw blurRad="38100" dist="38100" dir="2700000" algn="tl">
                    <a:srgbClr val="000000">
                      <a:alpha val="43137"/>
                    </a:srgbClr>
                  </a:outerShdw>
                </a:effectLst>
                <a:latin typeface="Bookman Old Style"/>
                <a:cs typeface="Bookman Old Style"/>
              </a:rPr>
              <a:t>PAGE 11 --- Downtown Partnership, Treasure Valley Children’s Theatre</a:t>
            </a:r>
          </a:p>
          <a:p>
            <a:pPr>
              <a:buNone/>
            </a:pPr>
            <a:r>
              <a:rPr lang="en-US" sz="1400" b="1" dirty="0" smtClean="0">
                <a:effectLst>
                  <a:outerShdw blurRad="38100" dist="38100" dir="2700000" algn="tl">
                    <a:srgbClr val="000000">
                      <a:alpha val="43137"/>
                    </a:srgbClr>
                  </a:outerShdw>
                </a:effectLst>
                <a:latin typeface="Bookman Old Style"/>
                <a:cs typeface="Bookman Old Style"/>
              </a:rPr>
              <a:t>PAGE 12 --- Initiatives, Downtown Wine Cooperative Exploration</a:t>
            </a:r>
          </a:p>
          <a:p>
            <a:pPr>
              <a:buNone/>
            </a:pPr>
            <a:r>
              <a:rPr lang="en-US" sz="1400" b="1" dirty="0" smtClean="0">
                <a:effectLst>
                  <a:outerShdw blurRad="38100" dist="38100" dir="2700000" algn="tl">
                    <a:srgbClr val="000000">
                      <a:alpha val="43137"/>
                    </a:srgbClr>
                  </a:outerShdw>
                </a:effectLst>
                <a:latin typeface="Bookman Old Style"/>
                <a:cs typeface="Bookman Old Style"/>
              </a:rPr>
              <a:t>PAGE 13 --- Initiatives, Downtown Activities</a:t>
            </a:r>
          </a:p>
          <a:p>
            <a:pPr>
              <a:buNone/>
            </a:pPr>
            <a:r>
              <a:rPr lang="en-US" sz="1400" b="1" dirty="0" smtClean="0">
                <a:effectLst>
                  <a:outerShdw blurRad="38100" dist="38100" dir="2700000" algn="tl">
                    <a:srgbClr val="000000">
                      <a:alpha val="43137"/>
                    </a:srgbClr>
                  </a:outerShdw>
                </a:effectLst>
                <a:latin typeface="Bookman Old Style"/>
                <a:cs typeface="Bookman Old Style"/>
              </a:rPr>
              <a:t>PAGE 14 --- Coming in 2014</a:t>
            </a:r>
          </a:p>
          <a:p>
            <a:pPr>
              <a:buNone/>
            </a:pPr>
            <a:r>
              <a:rPr lang="en-US" sz="1400" b="1" dirty="0" smtClean="0">
                <a:effectLst>
                  <a:outerShdw blurRad="38100" dist="38100" dir="2700000" algn="tl">
                    <a:srgbClr val="000000">
                      <a:alpha val="43137"/>
                    </a:srgbClr>
                  </a:outerShdw>
                </a:effectLst>
                <a:latin typeface="Bookman Old Style"/>
                <a:cs typeface="Bookman Old Style"/>
              </a:rPr>
              <a:t>PAGE 15 ---- In Conclusion</a:t>
            </a:r>
          </a:p>
          <a:p>
            <a:pPr>
              <a:buNone/>
            </a:pPr>
            <a:r>
              <a:rPr lang="en-US" sz="1400" b="1" dirty="0" smtClean="0">
                <a:effectLst>
                  <a:outerShdw blurRad="38100" dist="38100" dir="2700000" algn="tl">
                    <a:srgbClr val="000000">
                      <a:alpha val="43137"/>
                    </a:srgbClr>
                  </a:outerShdw>
                </a:effectLst>
                <a:latin typeface="Bookman Old Style"/>
                <a:cs typeface="Bookman Old Style"/>
              </a:rPr>
              <a:t>APPENDIX A --- MDC Fiscal Year 2013 Annual Audit</a:t>
            </a:r>
            <a:endParaRPr lang="en-US" sz="1400" b="1" dirty="0">
              <a:effectLst>
                <a:outerShdw blurRad="38100" dist="38100" dir="2700000" algn="tl">
                  <a:srgbClr val="000000">
                    <a:alpha val="43137"/>
                  </a:srgbClr>
                </a:outerShdw>
              </a:effectLst>
              <a:latin typeface="Bookman Old Style"/>
              <a:cs typeface="Bookman Old Style"/>
            </a:endParaRPr>
          </a:p>
        </p:txBody>
      </p:sp>
      <p:sp>
        <p:nvSpPr>
          <p:cNvPr id="2" name="Title 1"/>
          <p:cNvSpPr>
            <a:spLocks noGrp="1"/>
          </p:cNvSpPr>
          <p:nvPr>
            <p:ph type="title"/>
          </p:nvPr>
        </p:nvSpPr>
        <p:spPr/>
        <p:txBody>
          <a:bodyPr>
            <a:normAutofit/>
          </a:bodyPr>
          <a:lstStyle/>
          <a:p>
            <a:pPr algn="ctr"/>
            <a:r>
              <a:rPr sz="2800" b="1" dirty="0" smtClean="0">
                <a:effectLst>
                  <a:outerShdw blurRad="38100" dist="38100" dir="2700000" algn="tl">
                    <a:srgbClr val="000000">
                      <a:alpha val="43137"/>
                    </a:srgbClr>
                  </a:outerShdw>
                </a:effectLst>
                <a:latin typeface="Bookman Old Style"/>
                <a:cs typeface="Bookman Old Style"/>
              </a:rPr>
              <a:t>TABLE OF CONTENTS</a:t>
            </a:r>
            <a:endParaRPr lang="en-US" sz="2800" b="1" dirty="0">
              <a:effectLst>
                <a:outerShdw blurRad="38100" dist="38100" dir="2700000" algn="tl">
                  <a:srgbClr val="000000">
                    <a:alpha val="43137"/>
                  </a:srgbClr>
                </a:outerShdw>
              </a:effectLst>
              <a:latin typeface="Bookman Old Style"/>
              <a:cs typeface="Bookman Old Style"/>
            </a:endParaRPr>
          </a:p>
        </p:txBody>
      </p:sp>
      <p:sp>
        <p:nvSpPr>
          <p:cNvPr id="4" name="Slide Number Placeholder 3"/>
          <p:cNvSpPr>
            <a:spLocks noGrp="1"/>
          </p:cNvSpPr>
          <p:nvPr>
            <p:ph type="sldNum" sz="quarter" idx="15"/>
          </p:nvPr>
        </p:nvSpPr>
        <p:spPr/>
        <p:txBody>
          <a:bodyPr/>
          <a:lstStyle/>
          <a:p>
            <a:fld id="{67299863-F9E9-E042-A0B1-0B9E80FA7CA0}" type="slidenum">
              <a:rPr lang="en-US" smtClean="0"/>
              <a:pPr/>
              <a:t>2</a:t>
            </a:fld>
            <a:endParaRPr lang="en-US"/>
          </a:p>
        </p:txBody>
      </p:sp>
      <p:sp>
        <p:nvSpPr>
          <p:cNvPr id="5" name="Footer Placeholder 4"/>
          <p:cNvSpPr>
            <a:spLocks noGrp="1"/>
          </p:cNvSpPr>
          <p:nvPr>
            <p:ph type="ftr" sz="quarter" idx="16"/>
          </p:nvPr>
        </p:nvSpPr>
        <p:spPr/>
        <p:txBody>
          <a:bodyPr/>
          <a:lstStyle/>
          <a:p>
            <a:r>
              <a:rPr lang="en-US" dirty="0" smtClean="0"/>
              <a:t>MDC 2013 Annual Report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33400"/>
            <a:ext cx="8229600" cy="6054315"/>
          </a:xfrm>
        </p:spPr>
        <p:txBody>
          <a:bodyPr>
            <a:normAutofit fontScale="92500" lnSpcReduction="20000"/>
          </a:bodyPr>
          <a:lstStyle/>
          <a:p>
            <a:pPr marL="0" indent="0">
              <a:buNone/>
            </a:pPr>
            <a:r>
              <a:rPr lang="en-US" sz="1400" b="1" dirty="0" smtClean="0"/>
              <a:t> </a:t>
            </a:r>
            <a:r>
              <a:rPr lang="en-US" sz="1400" b="1" dirty="0"/>
              <a:t>The City of Meridian is one of the greatest in the country, as it is regularly being noted in publications nationwide. Not only has it been the great businesses, agencies and residents which have nurtured this success, but it has been the result of a </a:t>
            </a:r>
            <a:r>
              <a:rPr lang="en-US" sz="1400" b="1" dirty="0" smtClean="0"/>
              <a:t>long-term </a:t>
            </a:r>
            <a:r>
              <a:rPr lang="en-US" sz="1400" b="1" dirty="0"/>
              <a:t>vision being implemented in a variety of manners. The roles and responsibilities of an urban renewal agency are but one of those manners, one in which you find this report being dedicated. Years of strategic planning have been developing a vision towards what our city </a:t>
            </a:r>
            <a:r>
              <a:rPr lang="en-US" sz="1400" b="1" dirty="0" smtClean="0"/>
              <a:t>urban renewal agency district </a:t>
            </a:r>
            <a:r>
              <a:rPr lang="en-US" sz="1400" b="1" dirty="0"/>
              <a:t>can </a:t>
            </a:r>
            <a:r>
              <a:rPr lang="en-US" sz="1400" b="1" dirty="0" smtClean="0"/>
              <a:t>become. This vision, is one </a:t>
            </a:r>
            <a:r>
              <a:rPr lang="en-US" sz="1400" b="1" dirty="0"/>
              <a:t>that </a:t>
            </a:r>
            <a:r>
              <a:rPr lang="en-US" sz="1400" b="1" dirty="0" smtClean="0"/>
              <a:t>has been </a:t>
            </a:r>
            <a:r>
              <a:rPr lang="en-US" sz="1400" b="1" dirty="0"/>
              <a:t>developed by the </a:t>
            </a:r>
            <a:r>
              <a:rPr lang="en-US" sz="1400" b="1" dirty="0" smtClean="0"/>
              <a:t>stakeholders </a:t>
            </a:r>
            <a:r>
              <a:rPr lang="en-US" sz="1400" b="1" dirty="0"/>
              <a:t>and </a:t>
            </a:r>
            <a:r>
              <a:rPr lang="en-US" sz="1400" b="1" dirty="0" smtClean="0"/>
              <a:t>is implemented </a:t>
            </a:r>
            <a:r>
              <a:rPr lang="en-US" sz="1400" b="1" dirty="0"/>
              <a:t>in a way that inspires positive outcomes.</a:t>
            </a:r>
          </a:p>
          <a:p>
            <a:pPr marL="0" indent="0">
              <a:buNone/>
            </a:pPr>
            <a:r>
              <a:rPr lang="en-US" sz="1400" b="1" dirty="0"/>
              <a:t>Most notably in our recent history was the creation of a </a:t>
            </a:r>
            <a:r>
              <a:rPr lang="en-US" sz="1400" b="1" dirty="0" smtClean="0"/>
              <a:t>clear </a:t>
            </a:r>
            <a:r>
              <a:rPr lang="en-US" sz="1400" b="1" dirty="0"/>
              <a:t>identification of how our city could continue to develop. Through the “Destination: Downtown” plan, we have been able to establish </a:t>
            </a:r>
            <a:r>
              <a:rPr lang="en-US" sz="1400" b="1" dirty="0" smtClean="0"/>
              <a:t>an </a:t>
            </a:r>
            <a:r>
              <a:rPr lang="en-US" sz="1400" b="1" dirty="0"/>
              <a:t>identity to the many parts of our core along with a </a:t>
            </a:r>
            <a:r>
              <a:rPr lang="en-US" sz="1400" b="1" dirty="0" smtClean="0"/>
              <a:t>transparent </a:t>
            </a:r>
            <a:r>
              <a:rPr lang="en-US" sz="1400" b="1" dirty="0"/>
              <a:t>set of goals towards continuing our positive growth. With the results of 2013’s success, you will now notice identity signage to and throughout the </a:t>
            </a:r>
            <a:r>
              <a:rPr lang="en-US" sz="1400" b="1" dirty="0" smtClean="0"/>
              <a:t>downtown core. This will be expanded in 2014 and beyond for the entirety of the district. </a:t>
            </a:r>
            <a:r>
              <a:rPr lang="en-US" sz="1400" b="1" dirty="0"/>
              <a:t>This </a:t>
            </a:r>
            <a:r>
              <a:rPr lang="en-US" sz="1400" b="1" dirty="0" smtClean="0"/>
              <a:t>will allow </a:t>
            </a:r>
            <a:r>
              <a:rPr lang="en-US" sz="1400" b="1" dirty="0"/>
              <a:t>the people of Meridian to associate with the various historical and future growth areas in town, providing an identity to the district in which the people of Meridian choose to work, live or play. In addition, with our </a:t>
            </a:r>
            <a:r>
              <a:rPr lang="en-US" sz="1400" b="1" dirty="0" smtClean="0"/>
              <a:t>Meridian Road Split </a:t>
            </a:r>
            <a:r>
              <a:rPr lang="en-US" sz="1400" b="1" dirty="0"/>
              <a:t>Corridor Phase II project now complete, the people of Meridian can now see the light and appreciate the new entryways to and through our city core.</a:t>
            </a:r>
          </a:p>
          <a:p>
            <a:pPr marL="0" indent="0">
              <a:buNone/>
            </a:pPr>
            <a:r>
              <a:rPr lang="en-US" sz="1400" b="1" dirty="0"/>
              <a:t>During this past year, there has been a focus in establishing clearer means of traffic patterns and availability to parking resources – through a combined effort within several of our subcommittees. Not only have we completed the design (construction occurring </a:t>
            </a:r>
            <a:r>
              <a:rPr lang="en-US" sz="1400" b="1" dirty="0" smtClean="0"/>
              <a:t>in 2014) </a:t>
            </a:r>
            <a:r>
              <a:rPr lang="en-US" sz="1400" b="1" dirty="0"/>
              <a:t>of an expansion of over two dozen parking stalls within a 1-2 minute walk of most all areas in the downtown core, but we have also opened back up a renewed partnership with another downtown entity allowing free public parking during the daytime hours of another two dozen or more spaces. You may even notice all the striping of the existing parking along the curbs is renewed, yet another task clearly showing how we can most maximize our parking capabilities in the core.</a:t>
            </a:r>
          </a:p>
          <a:p>
            <a:pPr marL="0" indent="0">
              <a:buNone/>
            </a:pPr>
            <a:r>
              <a:rPr lang="en-US" sz="1400" b="1" dirty="0"/>
              <a:t>Along with these mentioned items, there is a lot more happening which you will find in the following presentation: façade improvements, business partnerships, streetscape plans, etc. Without focus and direct attention on attaining the goals of importance, we will simply be bobbers floating in an ocean of potential. Well for me, and for many I speak with on a daily basis, we </a:t>
            </a:r>
            <a:r>
              <a:rPr lang="en-US" sz="1400" b="1" dirty="0" smtClean="0"/>
              <a:t>will not </a:t>
            </a:r>
            <a:r>
              <a:rPr lang="en-US" sz="1400" b="1" dirty="0"/>
              <a:t>leave the success of our city to the currents… instead, we want to be a speed boat, racing towards the goals that we set as valued and important. Thank you for your interest, we value your time, and we invite you to jump on board with us for many more years of continued success</a:t>
            </a:r>
            <a:r>
              <a:rPr lang="en-US" sz="1400" b="1" dirty="0" smtClean="0"/>
              <a:t>!</a:t>
            </a:r>
          </a:p>
          <a:p>
            <a:pPr marL="0" indent="0">
              <a:buNone/>
            </a:pPr>
            <a:r>
              <a:rPr lang="en-US" sz="1400" b="1" dirty="0" smtClean="0"/>
              <a:t>Best Wishes,</a:t>
            </a:r>
          </a:p>
          <a:p>
            <a:pPr marL="0" indent="0">
              <a:buNone/>
            </a:pPr>
            <a:r>
              <a:rPr lang="en-US" sz="1400" b="1" dirty="0" smtClean="0"/>
              <a:t>Jim Escobar, Chairman</a:t>
            </a:r>
          </a:p>
          <a:p>
            <a:pPr marL="0" indent="0">
              <a:buNone/>
            </a:pPr>
            <a:endParaRPr lang="en-US" sz="1400" b="1" dirty="0"/>
          </a:p>
          <a:p>
            <a:endParaRPr lang="en-US" sz="1400" b="1" dirty="0"/>
          </a:p>
          <a:p>
            <a:pPr>
              <a:buNone/>
            </a:pPr>
            <a:endParaRPr lang="en-US" sz="1400" b="1" i="1" dirty="0" smtClean="0">
              <a:effectLst>
                <a:outerShdw blurRad="38100" dist="38100" dir="2700000" algn="tl">
                  <a:srgbClr val="000000">
                    <a:alpha val="43137"/>
                  </a:srgbClr>
                </a:outerShdw>
              </a:effectLst>
              <a:latin typeface="Bookman Old Style"/>
              <a:cs typeface="Bookman Old Style"/>
            </a:endParaRPr>
          </a:p>
        </p:txBody>
      </p:sp>
      <p:sp>
        <p:nvSpPr>
          <p:cNvPr id="4" name="Title 3"/>
          <p:cNvSpPr>
            <a:spLocks noGrp="1"/>
          </p:cNvSpPr>
          <p:nvPr>
            <p:ph type="title"/>
          </p:nvPr>
        </p:nvSpPr>
        <p:spPr>
          <a:xfrm>
            <a:off x="457200" y="0"/>
            <a:ext cx="8229600" cy="533400"/>
          </a:xfrm>
        </p:spPr>
        <p:txBody>
          <a:bodyPr>
            <a:normAutofit/>
          </a:bodyPr>
          <a:lstStyle/>
          <a:p>
            <a:pPr algn="ctr"/>
            <a:r>
              <a:rPr sz="2800" b="1" dirty="0" smtClean="0">
                <a:effectLst>
                  <a:outerShdw blurRad="38100" dist="38100" dir="2700000" algn="tl">
                    <a:srgbClr val="000000">
                      <a:alpha val="43137"/>
                    </a:srgbClr>
                  </a:outerShdw>
                </a:effectLst>
                <a:latin typeface="Bookman Old Style"/>
                <a:cs typeface="Bookman Old Style"/>
              </a:rPr>
              <a:t>EXECUTIVE SUMMARY</a:t>
            </a:r>
            <a:endParaRPr lang="en-US" sz="2800" b="1" dirty="0">
              <a:effectLst>
                <a:outerShdw blurRad="38100" dist="38100" dir="2700000" algn="tl">
                  <a:srgbClr val="000000">
                    <a:alpha val="43137"/>
                  </a:srgbClr>
                </a:outerShdw>
              </a:effectLst>
              <a:latin typeface="Bookman Old Style"/>
              <a:cs typeface="Bookman Old Style"/>
            </a:endParaRPr>
          </a:p>
        </p:txBody>
      </p:sp>
      <p:sp>
        <p:nvSpPr>
          <p:cNvPr id="6" name="Slide Number Placeholder 5"/>
          <p:cNvSpPr>
            <a:spLocks noGrp="1"/>
          </p:cNvSpPr>
          <p:nvPr>
            <p:ph type="sldNum" sz="quarter" idx="15"/>
          </p:nvPr>
        </p:nvSpPr>
        <p:spPr/>
        <p:txBody>
          <a:bodyPr/>
          <a:lstStyle/>
          <a:p>
            <a:fld id="{67299863-F9E9-E042-A0B1-0B9E80FA7CA0}" type="slidenum">
              <a:rPr lang="en-US" smtClean="0"/>
              <a:pPr/>
              <a:t>3</a:t>
            </a:fld>
            <a:endParaRPr lang="en-US"/>
          </a:p>
        </p:txBody>
      </p:sp>
      <p:sp>
        <p:nvSpPr>
          <p:cNvPr id="7" name="Footer Placeholder 6"/>
          <p:cNvSpPr>
            <a:spLocks noGrp="1"/>
          </p:cNvSpPr>
          <p:nvPr>
            <p:ph type="ftr" sz="quarter" idx="16"/>
          </p:nvPr>
        </p:nvSpPr>
        <p:spPr/>
        <p:txBody>
          <a:bodyPr/>
          <a:lstStyle/>
          <a:p>
            <a:r>
              <a:rPr lang="en-US" dirty="0" smtClean="0"/>
              <a:t>MDC 2013 Annual Report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199"/>
            <a:ext cx="8229600" cy="5800531"/>
          </a:xfrm>
        </p:spPr>
        <p:txBody>
          <a:bodyPr>
            <a:normAutofit/>
          </a:bodyPr>
          <a:lstStyle/>
          <a:p>
            <a:pPr>
              <a:buNone/>
            </a:pPr>
            <a:r>
              <a:rPr lang="en-US" sz="1600" dirty="0" smtClean="0">
                <a:effectLst>
                  <a:outerShdw blurRad="38100" dist="38100" dir="2700000" algn="tl">
                    <a:srgbClr val="000000">
                      <a:alpha val="43137"/>
                    </a:srgbClr>
                  </a:outerShdw>
                </a:effectLst>
                <a:latin typeface="Bookman Old Style"/>
                <a:cs typeface="Bookman Old Style"/>
              </a:rPr>
              <a:t>	</a:t>
            </a:r>
            <a:r>
              <a:rPr lang="en-US" sz="1600" b="1" dirty="0" smtClean="0">
                <a:effectLst>
                  <a:outerShdw blurRad="38100" dist="38100" dir="2700000" algn="tl">
                    <a:srgbClr val="000000">
                      <a:alpha val="43137"/>
                    </a:srgbClr>
                  </a:outerShdw>
                </a:effectLst>
                <a:latin typeface="Bookman Old Style"/>
                <a:cs typeface="Bookman Old Style"/>
              </a:rPr>
              <a:t>A nine member Board of Commissioners makes up the Meridian Development Corporation. The Commissioners are appointed by the Meridian Mayor and City Council for rotating three-year terms</a:t>
            </a:r>
            <a:r>
              <a:rPr lang="en-US" sz="1600" dirty="0" smtClean="0">
                <a:effectLst>
                  <a:outerShdw blurRad="38100" dist="38100" dir="2700000" algn="tl">
                    <a:srgbClr val="000000">
                      <a:alpha val="43137"/>
                    </a:srgbClr>
                  </a:outerShdw>
                </a:effectLst>
                <a:latin typeface="Bookman Old Style"/>
                <a:cs typeface="Bookman Old Style"/>
              </a:rPr>
              <a:t>. </a:t>
            </a:r>
          </a:p>
          <a:p>
            <a:pPr>
              <a:buNone/>
            </a:pPr>
            <a:endParaRPr lang="en-US" sz="1800" b="1" dirty="0" smtClean="0">
              <a:effectLst>
                <a:outerShdw blurRad="38100" dist="38100" dir="2700000" algn="tl">
                  <a:srgbClr val="000000">
                    <a:alpha val="43137"/>
                  </a:srgbClr>
                </a:outerShdw>
              </a:effectLst>
              <a:latin typeface="Bookman Old Style"/>
              <a:cs typeface="Bookman Old Style"/>
            </a:endParaRPr>
          </a:p>
          <a:p>
            <a:pPr algn="ctr">
              <a:buNone/>
            </a:pPr>
            <a:r>
              <a:rPr lang="en-US" sz="1800" b="1" dirty="0" smtClean="0">
                <a:effectLst>
                  <a:outerShdw blurRad="38100" dist="38100" dir="2700000" algn="tl">
                    <a:srgbClr val="000000">
                      <a:alpha val="43137"/>
                    </a:srgbClr>
                  </a:outerShdw>
                </a:effectLst>
                <a:latin typeface="Bookman Old Style"/>
                <a:cs typeface="Bookman Old Style"/>
              </a:rPr>
              <a:t>2013 LEADERSHIP:</a:t>
            </a:r>
          </a:p>
          <a:p>
            <a:pPr algn="ctr">
              <a:buFont typeface="Wingdings" charset="2"/>
              <a:buChar char="v"/>
            </a:pPr>
            <a:r>
              <a:rPr lang="en-US" sz="1600" b="1" dirty="0" smtClean="0">
                <a:effectLst>
                  <a:outerShdw blurRad="38100" dist="38100" dir="2700000" algn="tl">
                    <a:srgbClr val="000000">
                      <a:alpha val="43137"/>
                    </a:srgbClr>
                  </a:outerShdw>
                </a:effectLst>
                <a:latin typeface="Bookman Old Style"/>
                <a:cs typeface="Bookman Old Style"/>
              </a:rPr>
              <a:t>Julie Pipal – Chairman</a:t>
            </a:r>
          </a:p>
          <a:p>
            <a:pPr algn="ctr">
              <a:buFont typeface="Wingdings" charset="2"/>
              <a:buChar char="v"/>
            </a:pPr>
            <a:r>
              <a:rPr lang="en-US" sz="1600" b="1" dirty="0" smtClean="0">
                <a:effectLst>
                  <a:outerShdw blurRad="38100" dist="38100" dir="2700000" algn="tl">
                    <a:srgbClr val="000000">
                      <a:alpha val="43137"/>
                    </a:srgbClr>
                  </a:outerShdw>
                </a:effectLst>
                <a:latin typeface="Bookman Old Style"/>
                <a:cs typeface="Bookman Old Style"/>
              </a:rPr>
              <a:t>Jim Escobar – Vice Chairman</a:t>
            </a:r>
          </a:p>
          <a:p>
            <a:pPr algn="ctr">
              <a:buFont typeface="Wingdings" charset="2"/>
              <a:buChar char="v"/>
            </a:pPr>
            <a:r>
              <a:rPr lang="en-US" sz="1600" b="1" dirty="0" smtClean="0">
                <a:effectLst>
                  <a:outerShdw blurRad="38100" dist="38100" dir="2700000" algn="tl">
                    <a:srgbClr val="000000">
                      <a:alpha val="43137"/>
                    </a:srgbClr>
                  </a:outerShdw>
                </a:effectLst>
                <a:latin typeface="Bookman Old Style"/>
                <a:cs typeface="Bookman Old Style"/>
              </a:rPr>
              <a:t>Dan Basalone – Secretary/Treasurer</a:t>
            </a:r>
          </a:p>
          <a:p>
            <a:pPr algn="ctr">
              <a:buFont typeface="Wingdings" charset="2"/>
              <a:buChar char="v"/>
            </a:pPr>
            <a:endParaRPr lang="en-US" sz="1400" dirty="0" smtClean="0">
              <a:effectLst>
                <a:outerShdw blurRad="38100" dist="38100" dir="2700000" algn="tl">
                  <a:srgbClr val="000000">
                    <a:alpha val="43137"/>
                  </a:srgbClr>
                </a:outerShdw>
              </a:effectLst>
              <a:latin typeface="Bookman Old Style"/>
              <a:cs typeface="Bookman Old Style"/>
            </a:endParaRPr>
          </a:p>
          <a:p>
            <a:pPr algn="ctr">
              <a:buNone/>
            </a:pPr>
            <a:r>
              <a:rPr lang="en-US" sz="1800" b="1" dirty="0" smtClean="0">
                <a:effectLst>
                  <a:outerShdw blurRad="38100" dist="38100" dir="2700000" algn="tl">
                    <a:srgbClr val="000000">
                      <a:alpha val="43137"/>
                    </a:srgbClr>
                  </a:outerShdw>
                </a:effectLst>
                <a:latin typeface="Bookman Old Style"/>
                <a:cs typeface="Bookman Old Style"/>
              </a:rPr>
              <a:t>2013 BOARD MEMBERS:</a:t>
            </a:r>
          </a:p>
          <a:p>
            <a:pPr algn="ctr">
              <a:buFont typeface="Wingdings" charset="2"/>
              <a:buChar char="v"/>
            </a:pPr>
            <a:r>
              <a:rPr lang="en-US" sz="1600" b="1" dirty="0" smtClean="0">
                <a:effectLst>
                  <a:outerShdw blurRad="38100" dist="38100" dir="2700000" algn="tl">
                    <a:srgbClr val="000000">
                      <a:alpha val="43137"/>
                    </a:srgbClr>
                  </a:outerShdw>
                </a:effectLst>
                <a:latin typeface="Bookman Old Style"/>
                <a:cs typeface="Bookman Old Style"/>
              </a:rPr>
              <a:t>Mayor Tammy de Weerd</a:t>
            </a:r>
          </a:p>
          <a:p>
            <a:pPr algn="ctr">
              <a:buFont typeface="Wingdings" charset="2"/>
              <a:buChar char="v"/>
            </a:pPr>
            <a:r>
              <a:rPr lang="en-US" sz="1600" b="1" dirty="0" smtClean="0">
                <a:effectLst>
                  <a:outerShdw blurRad="38100" dist="38100" dir="2700000" algn="tl">
                    <a:srgbClr val="000000">
                      <a:alpha val="43137"/>
                    </a:srgbClr>
                  </a:outerShdw>
                </a:effectLst>
                <a:latin typeface="Bookman Old Style"/>
                <a:cs typeface="Bookman Old Style"/>
              </a:rPr>
              <a:t>Meridian Council Member Keith Bird</a:t>
            </a:r>
          </a:p>
          <a:p>
            <a:pPr algn="ctr">
              <a:buFont typeface="Wingdings" charset="2"/>
              <a:buChar char="v"/>
            </a:pPr>
            <a:r>
              <a:rPr lang="en-US" sz="1600" b="1" dirty="0" smtClean="0">
                <a:effectLst>
                  <a:outerShdw blurRad="38100" dist="38100" dir="2700000" algn="tl">
                    <a:srgbClr val="000000">
                      <a:alpha val="43137"/>
                    </a:srgbClr>
                  </a:outerShdw>
                </a:effectLst>
                <a:latin typeface="Bookman Old Style"/>
                <a:cs typeface="Bookman Old Style"/>
              </a:rPr>
              <a:t>Eric Jensen</a:t>
            </a:r>
          </a:p>
          <a:p>
            <a:pPr algn="ctr">
              <a:buFont typeface="Wingdings" charset="2"/>
              <a:buChar char="v"/>
            </a:pPr>
            <a:r>
              <a:rPr lang="en-US" sz="1600" b="1" dirty="0" smtClean="0">
                <a:effectLst>
                  <a:outerShdw blurRad="38100" dist="38100" dir="2700000" algn="tl">
                    <a:srgbClr val="000000">
                      <a:alpha val="43137"/>
                    </a:srgbClr>
                  </a:outerShdw>
                </a:effectLst>
                <a:latin typeface="Bookman Old Style"/>
                <a:cs typeface="Bookman Old Style"/>
              </a:rPr>
              <a:t>Dave Winder</a:t>
            </a:r>
          </a:p>
          <a:p>
            <a:pPr algn="ctr">
              <a:buFont typeface="Wingdings" charset="2"/>
              <a:buChar char="v"/>
            </a:pPr>
            <a:r>
              <a:rPr lang="en-US" sz="1600" b="1" dirty="0" smtClean="0">
                <a:effectLst>
                  <a:outerShdw blurRad="38100" dist="38100" dir="2700000" algn="tl">
                    <a:srgbClr val="000000">
                      <a:alpha val="43137"/>
                    </a:srgbClr>
                  </a:outerShdw>
                </a:effectLst>
                <a:latin typeface="Bookman Old Style"/>
                <a:cs typeface="Bookman Old Style"/>
              </a:rPr>
              <a:t>Kit Fitzgerald</a:t>
            </a:r>
          </a:p>
          <a:p>
            <a:pPr algn="ctr">
              <a:buFont typeface="Wingdings" charset="2"/>
              <a:buChar char="v"/>
            </a:pPr>
            <a:r>
              <a:rPr lang="en-US" sz="1600" b="1" dirty="0" smtClean="0">
                <a:effectLst>
                  <a:outerShdw blurRad="38100" dist="38100" dir="2700000" algn="tl">
                    <a:srgbClr val="000000">
                      <a:alpha val="43137"/>
                    </a:srgbClr>
                  </a:outerShdw>
                </a:effectLst>
                <a:latin typeface="Bookman Old Style"/>
                <a:cs typeface="Bookman Old Style"/>
              </a:rPr>
              <a:t>Luke Cavener</a:t>
            </a:r>
            <a:endParaRPr lang="en-US" sz="1600" b="1" dirty="0">
              <a:effectLst>
                <a:outerShdw blurRad="38100" dist="38100" dir="2700000" algn="tl">
                  <a:srgbClr val="000000">
                    <a:alpha val="43137"/>
                  </a:srgbClr>
                </a:outerShdw>
              </a:effectLst>
              <a:latin typeface="Bookman Old Style"/>
              <a:cs typeface="Bookman Old Style"/>
            </a:endParaRPr>
          </a:p>
        </p:txBody>
      </p:sp>
      <p:sp>
        <p:nvSpPr>
          <p:cNvPr id="2" name="Title 1"/>
          <p:cNvSpPr>
            <a:spLocks noGrp="1"/>
          </p:cNvSpPr>
          <p:nvPr>
            <p:ph type="title"/>
          </p:nvPr>
        </p:nvSpPr>
        <p:spPr>
          <a:xfrm>
            <a:off x="457200" y="152400"/>
            <a:ext cx="8229600" cy="685800"/>
          </a:xfrm>
        </p:spPr>
        <p:txBody>
          <a:bodyPr>
            <a:normAutofit/>
          </a:bodyPr>
          <a:lstStyle/>
          <a:p>
            <a:pPr algn="ctr"/>
            <a:r>
              <a:rPr sz="2800" b="1" dirty="0" smtClean="0">
                <a:effectLst>
                  <a:outerShdw blurRad="38100" dist="38100" dir="2700000" algn="tl">
                    <a:srgbClr val="000000">
                      <a:alpha val="43137"/>
                    </a:srgbClr>
                  </a:outerShdw>
                </a:effectLst>
                <a:latin typeface="Bookman Old Style"/>
                <a:cs typeface="Bookman Old Style"/>
              </a:rPr>
              <a:t>BOARD OF COMMISSIONERS</a:t>
            </a:r>
            <a:endParaRPr lang="en-US" sz="2800" b="1" dirty="0">
              <a:effectLst>
                <a:outerShdw blurRad="38100" dist="38100" dir="2700000" algn="tl">
                  <a:srgbClr val="000000">
                    <a:alpha val="43137"/>
                  </a:srgbClr>
                </a:outerShdw>
              </a:effectLst>
              <a:latin typeface="Bookman Old Style"/>
              <a:cs typeface="Bookman Old Style"/>
            </a:endParaRPr>
          </a:p>
        </p:txBody>
      </p:sp>
      <p:sp>
        <p:nvSpPr>
          <p:cNvPr id="4" name="Slide Number Placeholder 3"/>
          <p:cNvSpPr>
            <a:spLocks noGrp="1"/>
          </p:cNvSpPr>
          <p:nvPr>
            <p:ph type="sldNum" sz="quarter" idx="15"/>
          </p:nvPr>
        </p:nvSpPr>
        <p:spPr/>
        <p:txBody>
          <a:bodyPr/>
          <a:lstStyle/>
          <a:p>
            <a:fld id="{67299863-F9E9-E042-A0B1-0B9E80FA7CA0}" type="slidenum">
              <a:rPr lang="en-US" smtClean="0"/>
              <a:pPr/>
              <a:t>4</a:t>
            </a:fld>
            <a:endParaRPr lang="en-US"/>
          </a:p>
        </p:txBody>
      </p:sp>
      <p:sp>
        <p:nvSpPr>
          <p:cNvPr id="5" name="Footer Placeholder 4"/>
          <p:cNvSpPr>
            <a:spLocks noGrp="1"/>
          </p:cNvSpPr>
          <p:nvPr>
            <p:ph type="ftr" sz="quarter" idx="16"/>
          </p:nvPr>
        </p:nvSpPr>
        <p:spPr/>
        <p:txBody>
          <a:bodyPr/>
          <a:lstStyle/>
          <a:p>
            <a:r>
              <a:rPr lang="en-US" dirty="0" smtClean="0"/>
              <a:t>MDC 2013 Annual Report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181600"/>
          </a:xfrm>
        </p:spPr>
        <p:txBody>
          <a:bodyPr>
            <a:normAutofit/>
          </a:bodyPr>
          <a:lstStyle/>
          <a:p>
            <a:pPr>
              <a:buNone/>
            </a:pPr>
            <a:r>
              <a:rPr lang="en-US" sz="2000" dirty="0" smtClean="0">
                <a:latin typeface="Bookman Old Style"/>
                <a:cs typeface="Bookman Old Style"/>
              </a:rPr>
              <a:t>	</a:t>
            </a:r>
            <a:r>
              <a:rPr lang="en-US" sz="1800" b="1" dirty="0" smtClean="0">
                <a:effectLst>
                  <a:outerShdw blurRad="38100" dist="38100" dir="2700000" algn="tl">
                    <a:srgbClr val="000000">
                      <a:alpha val="43137"/>
                    </a:srgbClr>
                  </a:outerShdw>
                </a:effectLst>
                <a:latin typeface="Bookman Old Style"/>
                <a:cs typeface="Bookman Old Style"/>
              </a:rPr>
              <a:t>The Meridian Development Corporation meetings are  scheduled for the second Wednesday of the month at 7:30am and the fourth Wednesday of the month at 4:00pm unless otherwise publicly noticed. </a:t>
            </a:r>
          </a:p>
          <a:p>
            <a:pPr>
              <a:buNone/>
            </a:pPr>
            <a:r>
              <a:rPr lang="en-US" sz="1800" b="1" dirty="0" smtClean="0">
                <a:effectLst>
                  <a:outerShdw blurRad="38100" dist="38100" dir="2700000" algn="tl">
                    <a:srgbClr val="000000">
                      <a:alpha val="43137"/>
                    </a:srgbClr>
                  </a:outerShdw>
                </a:effectLst>
                <a:latin typeface="Bookman Old Style"/>
                <a:cs typeface="Bookman Old Style"/>
              </a:rPr>
              <a:t>	</a:t>
            </a:r>
          </a:p>
          <a:p>
            <a:pPr>
              <a:buNone/>
            </a:pPr>
            <a:r>
              <a:rPr lang="en-US" sz="1800" b="1" dirty="0" smtClean="0">
                <a:effectLst>
                  <a:outerShdw blurRad="38100" dist="38100" dir="2700000" algn="tl">
                    <a:srgbClr val="000000">
                      <a:alpha val="43137"/>
                    </a:srgbClr>
                  </a:outerShdw>
                </a:effectLst>
                <a:latin typeface="Bookman Old Style"/>
                <a:cs typeface="Bookman Old Style"/>
              </a:rPr>
              <a:t>	Meetings are held at the Meridian City Hall in the North Conference Room on the main floor at 33 East Broadway Avenue in Meridian. </a:t>
            </a:r>
          </a:p>
          <a:p>
            <a:pPr>
              <a:buNone/>
            </a:pPr>
            <a:endParaRPr lang="en-US" sz="1800" b="1" dirty="0" smtClean="0">
              <a:effectLst>
                <a:outerShdw blurRad="38100" dist="38100" dir="2700000" algn="tl">
                  <a:srgbClr val="000000">
                    <a:alpha val="43137"/>
                  </a:srgbClr>
                </a:outerShdw>
              </a:effectLst>
              <a:latin typeface="Bookman Old Style"/>
              <a:cs typeface="Bookman Old Style"/>
            </a:endParaRPr>
          </a:p>
          <a:p>
            <a:pPr>
              <a:buNone/>
            </a:pPr>
            <a:r>
              <a:rPr lang="en-US" sz="1800" b="1" dirty="0" smtClean="0">
                <a:effectLst>
                  <a:outerShdw blurRad="38100" dist="38100" dir="2700000" algn="tl">
                    <a:srgbClr val="000000">
                      <a:alpha val="43137"/>
                    </a:srgbClr>
                  </a:outerShdw>
                </a:effectLst>
                <a:latin typeface="Bookman Old Style"/>
                <a:cs typeface="Bookman Old Style"/>
              </a:rPr>
              <a:t>	MDC also has a variety of subcommittees focusing on specific projects or initiatives. Stakeholder participation is not only welcome but encouraged. All board and subcommittee meetings are open to the public and are posted on </a:t>
            </a:r>
            <a:r>
              <a:rPr lang="en-US" sz="1800" b="1" dirty="0" smtClean="0">
                <a:effectLst>
                  <a:outerShdw blurRad="38100" dist="38100" dir="2700000" algn="tl">
                    <a:srgbClr val="000000">
                      <a:alpha val="43137"/>
                    </a:srgbClr>
                  </a:outerShdw>
                </a:effectLst>
                <a:latin typeface="Bookman Old Style"/>
                <a:cs typeface="Bookman Old Style"/>
                <a:hlinkClick r:id="rId2"/>
              </a:rPr>
              <a:t>www.meridiandevelopmentcorp.com</a:t>
            </a:r>
            <a:r>
              <a:rPr lang="en-US" sz="1800" b="1" dirty="0" smtClean="0">
                <a:effectLst>
                  <a:outerShdw blurRad="38100" dist="38100" dir="2700000" algn="tl">
                    <a:srgbClr val="000000">
                      <a:alpha val="43137"/>
                    </a:srgbClr>
                  </a:outerShdw>
                </a:effectLst>
                <a:latin typeface="Bookman Old Style"/>
                <a:cs typeface="Bookman Old Style"/>
              </a:rPr>
              <a:t>. For more information, please contact Ashley Ford, MDC Administrator at </a:t>
            </a:r>
            <a:r>
              <a:rPr lang="en-US" sz="1800" b="1" dirty="0" err="1" smtClean="0">
                <a:effectLst>
                  <a:outerShdw blurRad="38100" dist="38100" dir="2700000" algn="tl">
                    <a:srgbClr val="000000">
                      <a:alpha val="43137"/>
                    </a:srgbClr>
                  </a:outerShdw>
                </a:effectLst>
                <a:latin typeface="Bookman Old Style"/>
                <a:cs typeface="Bookman Old Style"/>
              </a:rPr>
              <a:t>meridiandevelopmentcorp@gmail.com</a:t>
            </a:r>
            <a:r>
              <a:rPr lang="en-US" sz="1800" b="1" dirty="0" smtClean="0">
                <a:effectLst>
                  <a:outerShdw blurRad="38100" dist="38100" dir="2700000" algn="tl">
                    <a:srgbClr val="000000">
                      <a:alpha val="43137"/>
                    </a:srgbClr>
                  </a:outerShdw>
                </a:effectLst>
                <a:latin typeface="Bookman Old Style"/>
                <a:cs typeface="Bookman Old Style"/>
              </a:rPr>
              <a:t>.</a:t>
            </a:r>
          </a:p>
          <a:p>
            <a:pPr>
              <a:buNone/>
            </a:pPr>
            <a:endParaRPr lang="en-US" dirty="0"/>
          </a:p>
        </p:txBody>
      </p:sp>
      <p:sp>
        <p:nvSpPr>
          <p:cNvPr id="3" name="Title 2"/>
          <p:cNvSpPr>
            <a:spLocks noGrp="1"/>
          </p:cNvSpPr>
          <p:nvPr>
            <p:ph type="title"/>
          </p:nvPr>
        </p:nvSpPr>
        <p:spPr>
          <a:xfrm>
            <a:off x="457200" y="152400"/>
            <a:ext cx="8229600" cy="762000"/>
          </a:xfrm>
        </p:spPr>
        <p:txBody>
          <a:bodyPr>
            <a:normAutofit/>
          </a:bodyPr>
          <a:lstStyle/>
          <a:p>
            <a:pPr algn="ctr"/>
            <a:r>
              <a:rPr lang="en-US" sz="2800" b="1" dirty="0" smtClean="0">
                <a:effectLst>
                  <a:outerShdw blurRad="38100" dist="38100" dir="2700000" algn="tl">
                    <a:srgbClr val="000000">
                      <a:alpha val="43137"/>
                    </a:srgbClr>
                  </a:outerShdw>
                </a:effectLst>
                <a:latin typeface="Bookman Old Style"/>
                <a:cs typeface="Bookman Old Style"/>
              </a:rPr>
              <a:t>BOARD OF COMMISSIONER </a:t>
            </a:r>
            <a:r>
              <a:rPr sz="2800" b="1" dirty="0" smtClean="0">
                <a:effectLst>
                  <a:outerShdw blurRad="38100" dist="38100" dir="2700000" algn="tl">
                    <a:srgbClr val="000000">
                      <a:alpha val="43137"/>
                    </a:srgbClr>
                  </a:outerShdw>
                </a:effectLst>
                <a:latin typeface="Bookman Old Style"/>
                <a:cs typeface="Bookman Old Style"/>
              </a:rPr>
              <a:t>M</a:t>
            </a:r>
            <a:r>
              <a:rPr lang="en-US" sz="2800" b="1" dirty="0" smtClean="0">
                <a:effectLst>
                  <a:outerShdw blurRad="38100" dist="38100" dir="2700000" algn="tl">
                    <a:srgbClr val="000000">
                      <a:alpha val="43137"/>
                    </a:srgbClr>
                  </a:outerShdw>
                </a:effectLst>
                <a:latin typeface="Bookman Old Style"/>
                <a:cs typeface="Bookman Old Style"/>
              </a:rPr>
              <a:t>EETINGS</a:t>
            </a:r>
            <a:endParaRPr lang="en-US" sz="2800" b="1" dirty="0">
              <a:effectLst>
                <a:outerShdw blurRad="38100" dist="38100" dir="2700000" algn="tl">
                  <a:srgbClr val="000000">
                    <a:alpha val="43137"/>
                  </a:srgbClr>
                </a:outerShdw>
              </a:effectLst>
              <a:latin typeface="Bookman Old Style"/>
              <a:cs typeface="Bookman Old Style"/>
            </a:endParaRPr>
          </a:p>
        </p:txBody>
      </p:sp>
      <p:sp>
        <p:nvSpPr>
          <p:cNvPr id="4" name="Slide Number Placeholder 3"/>
          <p:cNvSpPr>
            <a:spLocks noGrp="1"/>
          </p:cNvSpPr>
          <p:nvPr>
            <p:ph type="sldNum" sz="quarter" idx="15"/>
          </p:nvPr>
        </p:nvSpPr>
        <p:spPr/>
        <p:txBody>
          <a:bodyPr/>
          <a:lstStyle/>
          <a:p>
            <a:fld id="{67299863-F9E9-E042-A0B1-0B9E80FA7CA0}" type="slidenum">
              <a:rPr lang="en-US" smtClean="0"/>
              <a:pPr/>
              <a:t>5</a:t>
            </a:fld>
            <a:endParaRPr lang="en-US"/>
          </a:p>
        </p:txBody>
      </p:sp>
      <p:sp>
        <p:nvSpPr>
          <p:cNvPr id="5" name="Footer Placeholder 4"/>
          <p:cNvSpPr>
            <a:spLocks noGrp="1"/>
          </p:cNvSpPr>
          <p:nvPr>
            <p:ph type="ftr" sz="quarter" idx="16"/>
          </p:nvPr>
        </p:nvSpPr>
        <p:spPr/>
        <p:txBody>
          <a:bodyPr/>
          <a:lstStyle/>
          <a:p>
            <a:r>
              <a:rPr lang="en-US" dirty="0" smtClean="0"/>
              <a:t>MDC 2013 Annual Report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pPr algn="ctr"/>
            <a:r>
              <a:rPr sz="2400" b="1" dirty="0" smtClean="0">
                <a:effectLst>
                  <a:outerShdw blurRad="38100" dist="38100" dir="2700000" algn="tl">
                    <a:srgbClr val="000000">
                      <a:alpha val="43137"/>
                    </a:srgbClr>
                  </a:outerShdw>
                </a:effectLst>
                <a:latin typeface="Bookman Old Style"/>
                <a:cs typeface="Bookman Old Style"/>
              </a:rPr>
              <a:t>DOWNTOWN INVESTMENT </a:t>
            </a:r>
            <a:br>
              <a:rPr sz="2400" b="1" dirty="0" smtClean="0">
                <a:effectLst>
                  <a:outerShdw blurRad="38100" dist="38100" dir="2700000" algn="tl">
                    <a:srgbClr val="000000">
                      <a:alpha val="43137"/>
                    </a:srgbClr>
                  </a:outerShdw>
                </a:effectLst>
                <a:latin typeface="Bookman Old Style"/>
                <a:cs typeface="Bookman Old Style"/>
              </a:rPr>
            </a:br>
            <a:r>
              <a:rPr sz="2400" b="1" dirty="0" smtClean="0">
                <a:effectLst>
                  <a:outerShdw blurRad="38100" dist="38100" dir="2700000" algn="tl">
                    <a:srgbClr val="000000">
                      <a:alpha val="43137"/>
                    </a:srgbClr>
                  </a:outerShdw>
                </a:effectLst>
                <a:latin typeface="Bookman Old Style"/>
                <a:cs typeface="Bookman Old Style"/>
              </a:rPr>
              <a:t>MERIDIAN ROAD SPLIT CORRIDOR, PHASE II</a:t>
            </a:r>
            <a:endParaRPr lang="en-US" sz="2400" b="1" dirty="0">
              <a:effectLst>
                <a:outerShdw blurRad="38100" dist="38100" dir="2700000" algn="tl">
                  <a:srgbClr val="000000">
                    <a:alpha val="43137"/>
                  </a:srgbClr>
                </a:outerShdw>
              </a:effectLst>
              <a:latin typeface="Bookman Old Style"/>
              <a:cs typeface="Bookman Old Style"/>
            </a:endParaRPr>
          </a:p>
        </p:txBody>
      </p:sp>
      <p:sp>
        <p:nvSpPr>
          <p:cNvPr id="4" name="Content Placeholder 3"/>
          <p:cNvSpPr>
            <a:spLocks noGrp="1"/>
          </p:cNvSpPr>
          <p:nvPr>
            <p:ph sz="half" idx="2"/>
          </p:nvPr>
        </p:nvSpPr>
        <p:spPr>
          <a:xfrm>
            <a:off x="4648200" y="1066799"/>
            <a:ext cx="4059936" cy="5520915"/>
          </a:xfrm>
        </p:spPr>
        <p:txBody>
          <a:bodyPr>
            <a:noAutofit/>
          </a:bodyPr>
          <a:lstStyle/>
          <a:p>
            <a:pPr>
              <a:spcBef>
                <a:spcPts val="0"/>
              </a:spcBef>
              <a:buNone/>
            </a:pPr>
            <a:r>
              <a:rPr lang="en-US" sz="1100" b="1" dirty="0" smtClean="0">
                <a:effectLst>
                  <a:outerShdw blurRad="38100" dist="38100" dir="2700000" algn="tl">
                    <a:srgbClr val="000000">
                      <a:alpha val="43137"/>
                    </a:srgbClr>
                  </a:outerShdw>
                </a:effectLst>
                <a:latin typeface="Bookman Old Style"/>
                <a:cs typeface="Bookman Old Style"/>
              </a:rPr>
              <a:t>	Throughout 2013, MDC continued to work in a three-way partnership with the City of Meridian and the Ada County Highway District on the construction of Phase II of the Meridian Road Split Corridor project. </a:t>
            </a:r>
          </a:p>
          <a:p>
            <a:pPr>
              <a:spcBef>
                <a:spcPts val="0"/>
              </a:spcBef>
              <a:buNone/>
            </a:pPr>
            <a:r>
              <a:rPr lang="en-US" sz="1100" b="1" dirty="0" smtClean="0">
                <a:effectLst>
                  <a:outerShdw blurRad="38100" dist="38100" dir="2700000" algn="tl">
                    <a:srgbClr val="000000">
                      <a:alpha val="43137"/>
                    </a:srgbClr>
                  </a:outerShdw>
                </a:effectLst>
                <a:latin typeface="Bookman Old Style"/>
                <a:cs typeface="Bookman Old Style"/>
              </a:rPr>
              <a:t> </a:t>
            </a:r>
          </a:p>
          <a:p>
            <a:pPr>
              <a:spcBef>
                <a:spcPts val="0"/>
              </a:spcBef>
              <a:buNone/>
            </a:pPr>
            <a:r>
              <a:rPr lang="en-US" sz="1100" b="1" dirty="0" smtClean="0">
                <a:effectLst>
                  <a:outerShdw blurRad="38100" dist="38100" dir="2700000" algn="tl">
                    <a:srgbClr val="000000">
                      <a:alpha val="43137"/>
                    </a:srgbClr>
                  </a:outerShdw>
                </a:effectLst>
                <a:latin typeface="Bookman Old Style"/>
                <a:cs typeface="Bookman Old Style"/>
              </a:rPr>
              <a:t>	Construction of Phase II began in the Fall of 2012 and continued through the Summer of 2013 with the grand opening occurring weeks ahead of schedule on September 19, 2013. </a:t>
            </a:r>
          </a:p>
          <a:p>
            <a:pPr>
              <a:spcBef>
                <a:spcPts val="0"/>
              </a:spcBef>
              <a:buNone/>
            </a:pPr>
            <a:endParaRPr lang="en-US" sz="1100" b="1" dirty="0" smtClean="0">
              <a:effectLst>
                <a:outerShdw blurRad="38100" dist="38100" dir="2700000" algn="tl">
                  <a:srgbClr val="000000">
                    <a:alpha val="43137"/>
                  </a:srgbClr>
                </a:outerShdw>
              </a:effectLst>
              <a:latin typeface="Bookman Old Style"/>
              <a:cs typeface="Bookman Old Style"/>
            </a:endParaRPr>
          </a:p>
          <a:p>
            <a:pPr>
              <a:spcBef>
                <a:spcPts val="0"/>
              </a:spcBef>
              <a:buNone/>
            </a:pPr>
            <a:r>
              <a:rPr lang="en-US" sz="1100" b="1" dirty="0" smtClean="0">
                <a:effectLst>
                  <a:outerShdw blurRad="38100" dist="38100" dir="2700000" algn="tl">
                    <a:srgbClr val="000000">
                      <a:alpha val="43137"/>
                    </a:srgbClr>
                  </a:outerShdw>
                </a:effectLst>
                <a:latin typeface="Bookman Old Style"/>
                <a:cs typeface="Bookman Old Style"/>
              </a:rPr>
              <a:t>	Phase II included the widening of Meridian Road to five lanes and the construction of a “cross-over” road in the area of King Street and Bower, linking traffic from Main Street to Meridian Road. It also included major infrastructure upgrades for water, sewer and irrigation.</a:t>
            </a:r>
          </a:p>
          <a:p>
            <a:pPr>
              <a:spcBef>
                <a:spcPts val="0"/>
              </a:spcBef>
              <a:buNone/>
            </a:pPr>
            <a:endParaRPr lang="en-US" sz="1100" b="1" dirty="0" smtClean="0">
              <a:effectLst>
                <a:outerShdw blurRad="38100" dist="38100" dir="2700000" algn="tl">
                  <a:srgbClr val="000000">
                    <a:alpha val="43137"/>
                  </a:srgbClr>
                </a:outerShdw>
              </a:effectLst>
              <a:latin typeface="Bookman Old Style"/>
              <a:cs typeface="Bookman Old Style"/>
            </a:endParaRPr>
          </a:p>
          <a:p>
            <a:pPr>
              <a:spcBef>
                <a:spcPts val="0"/>
              </a:spcBef>
              <a:buNone/>
            </a:pPr>
            <a:r>
              <a:rPr lang="en-US" sz="1100" b="1" dirty="0" smtClean="0">
                <a:effectLst>
                  <a:outerShdw blurRad="38100" dist="38100" dir="2700000" algn="tl">
                    <a:srgbClr val="000000">
                      <a:alpha val="43137"/>
                    </a:srgbClr>
                  </a:outerShdw>
                </a:effectLst>
                <a:latin typeface="Bookman Old Style"/>
                <a:cs typeface="Bookman Old Style"/>
              </a:rPr>
              <a:t>	MDC’s contribution to the project was the financing of the design and construction of the historic lighting along the Meridian Road corridor. The lighting was an important element of the project which enhances safety for pedestrians on a busy thoroughfare. It also creates the sense of place as one of the main corridors through downtown Meridian and lets visitors know they are in a special location in Meridian.</a:t>
            </a:r>
          </a:p>
          <a:p>
            <a:pPr>
              <a:spcBef>
                <a:spcPts val="0"/>
              </a:spcBef>
              <a:buNone/>
            </a:pPr>
            <a:endParaRPr lang="en-US" sz="1100" b="1" dirty="0" smtClean="0">
              <a:effectLst>
                <a:outerShdw blurRad="38100" dist="38100" dir="2700000" algn="tl">
                  <a:srgbClr val="000000">
                    <a:alpha val="43137"/>
                  </a:srgbClr>
                </a:outerShdw>
              </a:effectLst>
              <a:latin typeface="Bookman Old Style"/>
              <a:cs typeface="Bookman Old Style"/>
            </a:endParaRPr>
          </a:p>
          <a:p>
            <a:pPr>
              <a:buNone/>
            </a:pPr>
            <a:r>
              <a:rPr lang="en-US" sz="1100" b="1" dirty="0" smtClean="0">
                <a:effectLst>
                  <a:outerShdw blurRad="38100" dist="38100" dir="2700000" algn="tl">
                    <a:srgbClr val="000000">
                      <a:alpha val="43137"/>
                    </a:srgbClr>
                  </a:outerShdw>
                </a:effectLst>
                <a:latin typeface="Bookman Old Style"/>
                <a:cs typeface="Bookman Old Style"/>
              </a:rPr>
              <a:t>	</a:t>
            </a:r>
          </a:p>
        </p:txBody>
      </p:sp>
      <p:sp>
        <p:nvSpPr>
          <p:cNvPr id="6" name="Slide Number Placeholder 5"/>
          <p:cNvSpPr>
            <a:spLocks noGrp="1"/>
          </p:cNvSpPr>
          <p:nvPr>
            <p:ph type="sldNum" sz="quarter" idx="12"/>
          </p:nvPr>
        </p:nvSpPr>
        <p:spPr/>
        <p:txBody>
          <a:bodyPr/>
          <a:lstStyle/>
          <a:p>
            <a:fld id="{67299863-F9E9-E042-A0B1-0B9E80FA7CA0}" type="slidenum">
              <a:rPr lang="en-US" smtClean="0"/>
              <a:pPr/>
              <a:t>6</a:t>
            </a:fld>
            <a:endParaRPr lang="en-US"/>
          </a:p>
        </p:txBody>
      </p:sp>
      <p:sp>
        <p:nvSpPr>
          <p:cNvPr id="7" name="Footer Placeholder 6"/>
          <p:cNvSpPr>
            <a:spLocks noGrp="1"/>
          </p:cNvSpPr>
          <p:nvPr>
            <p:ph type="ftr" sz="quarter" idx="11"/>
          </p:nvPr>
        </p:nvSpPr>
        <p:spPr/>
        <p:txBody>
          <a:bodyPr/>
          <a:lstStyle/>
          <a:p>
            <a:r>
              <a:rPr lang="en-US" dirty="0" smtClean="0"/>
              <a:t>MDC 2013 Annual Report</a:t>
            </a:r>
            <a:endParaRPr lang="en-US" dirty="0"/>
          </a:p>
        </p:txBody>
      </p:sp>
      <p:pic>
        <p:nvPicPr>
          <p:cNvPr id="10" name="Content Placeholder 9" descr="Split Corridor Grand Opening.JPG"/>
          <p:cNvPicPr>
            <a:picLocks noGrp="1" noChangeAspect="1"/>
          </p:cNvPicPr>
          <p:nvPr>
            <p:ph sz="half" idx="1"/>
          </p:nvPr>
        </p:nvPicPr>
        <p:blipFill>
          <a:blip r:embed="rId2"/>
          <a:srcRect t="-28804" b="-28804"/>
          <a:stretch>
            <a:fillRect/>
          </a:stretch>
        </p:blipFill>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pPr algn="ctr"/>
            <a:r>
              <a:rPr sz="2400" b="1" dirty="0" smtClean="0">
                <a:effectLst>
                  <a:outerShdw blurRad="38100" dist="38100" dir="2700000" algn="tl">
                    <a:srgbClr val="000000">
                      <a:alpha val="43137"/>
                    </a:srgbClr>
                  </a:outerShdw>
                </a:effectLst>
                <a:latin typeface="Bookman Old Style"/>
                <a:cs typeface="Bookman Old Style"/>
              </a:rPr>
              <a:t>DOWNTOWN INVESTMENT, PARKING</a:t>
            </a:r>
            <a:br>
              <a:rPr sz="2400" b="1" dirty="0" smtClean="0">
                <a:effectLst>
                  <a:outerShdw blurRad="38100" dist="38100" dir="2700000" algn="tl">
                    <a:srgbClr val="000000">
                      <a:alpha val="43137"/>
                    </a:srgbClr>
                  </a:outerShdw>
                </a:effectLst>
                <a:latin typeface="Bookman Old Style"/>
                <a:cs typeface="Bookman Old Style"/>
              </a:rPr>
            </a:br>
            <a:endParaRPr lang="en-US" sz="2400" b="1" dirty="0">
              <a:effectLst>
                <a:outerShdw blurRad="38100" dist="38100" dir="2700000" algn="tl">
                  <a:srgbClr val="000000">
                    <a:alpha val="43137"/>
                  </a:srgbClr>
                </a:outerShdw>
              </a:effectLst>
              <a:latin typeface="Bookman Old Style"/>
              <a:cs typeface="Bookman Old Style"/>
            </a:endParaRPr>
          </a:p>
        </p:txBody>
      </p:sp>
      <p:sp>
        <p:nvSpPr>
          <p:cNvPr id="3" name="Content Placeholder 2"/>
          <p:cNvSpPr>
            <a:spLocks noGrp="1"/>
          </p:cNvSpPr>
          <p:nvPr>
            <p:ph sz="half" idx="1"/>
          </p:nvPr>
        </p:nvSpPr>
        <p:spPr>
          <a:xfrm>
            <a:off x="457200" y="685800"/>
            <a:ext cx="4059936" cy="5867400"/>
          </a:xfrm>
        </p:spPr>
        <p:txBody>
          <a:bodyPr>
            <a:normAutofit fontScale="25000" lnSpcReduction="20000"/>
          </a:bodyPr>
          <a:lstStyle/>
          <a:p>
            <a:pPr>
              <a:lnSpc>
                <a:spcPct val="120000"/>
              </a:lnSpc>
              <a:spcBef>
                <a:spcPts val="0"/>
              </a:spcBef>
              <a:buNone/>
            </a:pPr>
            <a:r>
              <a:rPr lang="en-US" sz="3000" b="1" dirty="0" smtClean="0">
                <a:effectLst>
                  <a:outerShdw blurRad="38100" dist="38100" dir="2700000" algn="tl">
                    <a:srgbClr val="000000">
                      <a:alpha val="43137"/>
                    </a:srgbClr>
                  </a:outerShdw>
                </a:effectLst>
                <a:latin typeface="Bookman Old Style"/>
                <a:cs typeface="Bookman Old Style"/>
              </a:rPr>
              <a:t> 	</a:t>
            </a:r>
            <a:endParaRPr lang="en-US" sz="4800" b="1" dirty="0" smtClean="0">
              <a:effectLst>
                <a:outerShdw blurRad="38100" dist="38100" dir="2700000" algn="tl">
                  <a:srgbClr val="000000">
                    <a:alpha val="43137"/>
                  </a:srgbClr>
                </a:outerShdw>
              </a:effectLst>
              <a:latin typeface="Bookman Old Style"/>
              <a:cs typeface="Bookman Old Style"/>
            </a:endParaRPr>
          </a:p>
          <a:p>
            <a:pPr>
              <a:lnSpc>
                <a:spcPct val="120000"/>
              </a:lnSpc>
              <a:spcBef>
                <a:spcPts val="0"/>
              </a:spcBef>
              <a:buNone/>
            </a:pPr>
            <a:r>
              <a:rPr lang="en-US" sz="3692" b="1" dirty="0" smtClean="0">
                <a:effectLst>
                  <a:outerShdw blurRad="38100" dist="38100" dir="2700000" algn="tl">
                    <a:srgbClr val="000000">
                      <a:alpha val="43137"/>
                    </a:srgbClr>
                  </a:outerShdw>
                </a:effectLst>
                <a:latin typeface="Bookman Old Style"/>
                <a:cs typeface="Bookman Old Style"/>
              </a:rPr>
              <a:t>	</a:t>
            </a:r>
            <a:r>
              <a:rPr lang="en-US" sz="4800" b="1" dirty="0" smtClean="0">
                <a:effectLst>
                  <a:outerShdw blurRad="50800" dist="38100" dir="2700000" algn="tl" rotWithShape="0">
                    <a:prstClr val="black">
                      <a:alpha val="40000"/>
                    </a:prstClr>
                  </a:outerShdw>
                </a:effectLst>
                <a:latin typeface="Bookman Old Style"/>
                <a:cs typeface="Bookman Old Style"/>
              </a:rPr>
              <a:t>As parking is key to redevelopment and private investment in Meridian’s downtown, MDC has been working on a number of initiatives throughout downtown Meridian. Some key initiatives in 2013 include the following:</a:t>
            </a:r>
          </a:p>
          <a:p>
            <a:pPr>
              <a:lnSpc>
                <a:spcPct val="120000"/>
              </a:lnSpc>
              <a:spcBef>
                <a:spcPts val="0"/>
              </a:spcBef>
              <a:buNone/>
            </a:pPr>
            <a:endParaRPr lang="en-US" sz="4800" b="1" dirty="0" smtClean="0">
              <a:effectLst>
                <a:outerShdw blurRad="50800" dist="38100" dir="2700000" algn="tl" rotWithShape="0">
                  <a:prstClr val="black">
                    <a:alpha val="40000"/>
                  </a:prstClr>
                </a:outerShdw>
              </a:effectLst>
              <a:latin typeface="Bookman Old Style"/>
              <a:cs typeface="Bookman Old Style"/>
            </a:endParaRPr>
          </a:p>
          <a:p>
            <a:pPr>
              <a:lnSpc>
                <a:spcPct val="120000"/>
              </a:lnSpc>
              <a:spcBef>
                <a:spcPts val="0"/>
              </a:spcBef>
              <a:buNone/>
            </a:pPr>
            <a:r>
              <a:rPr lang="en-US" sz="4800" b="1" dirty="0" smtClean="0">
                <a:effectLst>
                  <a:outerShdw blurRad="50800" dist="38100" dir="2700000" algn="tl" rotWithShape="0">
                    <a:prstClr val="black">
                      <a:alpha val="40000"/>
                    </a:prstClr>
                  </a:outerShdw>
                </a:effectLst>
                <a:latin typeface="Bookman Old Style"/>
                <a:cs typeface="Bookman Old Style"/>
              </a:rPr>
              <a:t>	* Working with the City of Meridian to remove any perceived barriers to redevelopment relating to parking. MDC repealed the “fee in-lieu of policy” and supported the City in evaluating ways to reduce the parking requirements in downtown.</a:t>
            </a:r>
          </a:p>
          <a:p>
            <a:pPr>
              <a:lnSpc>
                <a:spcPct val="120000"/>
              </a:lnSpc>
              <a:spcBef>
                <a:spcPts val="0"/>
              </a:spcBef>
              <a:buNone/>
            </a:pPr>
            <a:r>
              <a:rPr lang="en-US" sz="4800" b="1" dirty="0" smtClean="0">
                <a:effectLst>
                  <a:outerShdw blurRad="50800" dist="38100" dir="2700000" algn="tl" rotWithShape="0">
                    <a:prstClr val="black">
                      <a:alpha val="40000"/>
                    </a:prstClr>
                  </a:outerShdw>
                </a:effectLst>
                <a:latin typeface="Bookman Old Style"/>
                <a:cs typeface="Bookman Old Style"/>
              </a:rPr>
              <a:t>	* Partnering with ACHD to create additional public parking opportunities along South Broadway Avenue for downtown businesses and their employees along with patrons.</a:t>
            </a:r>
          </a:p>
          <a:p>
            <a:pPr>
              <a:lnSpc>
                <a:spcPct val="120000"/>
              </a:lnSpc>
              <a:spcBef>
                <a:spcPts val="0"/>
              </a:spcBef>
              <a:buNone/>
            </a:pPr>
            <a:r>
              <a:rPr lang="en-US" sz="4800" b="1" dirty="0" smtClean="0">
                <a:effectLst>
                  <a:outerShdw blurRad="50800" dist="38100" dir="2700000" algn="tl" rotWithShape="0">
                    <a:prstClr val="black">
                      <a:alpha val="40000"/>
                    </a:prstClr>
                  </a:outerShdw>
                </a:effectLst>
                <a:latin typeface="Bookman Old Style"/>
                <a:cs typeface="Bookman Old Style"/>
              </a:rPr>
              <a:t>	* Designing and implementing a public parking signage program to direct patrons to the free public parking provided in the downtown core.</a:t>
            </a:r>
          </a:p>
          <a:p>
            <a:pPr>
              <a:lnSpc>
                <a:spcPct val="120000"/>
              </a:lnSpc>
              <a:spcBef>
                <a:spcPts val="0"/>
              </a:spcBef>
              <a:buNone/>
            </a:pPr>
            <a:r>
              <a:rPr lang="en-US" sz="4800" b="1" dirty="0" smtClean="0">
                <a:effectLst>
                  <a:outerShdw blurRad="50800" dist="38100" dir="2700000" algn="tl" rotWithShape="0">
                    <a:prstClr val="black">
                      <a:alpha val="40000"/>
                    </a:prstClr>
                  </a:outerShdw>
                </a:effectLst>
                <a:latin typeface="Bookman Old Style"/>
                <a:cs typeface="Bookman Old Style"/>
              </a:rPr>
              <a:t>	*Restriping Meridian’s downtown core to create additional on-street public parking spaces.</a:t>
            </a:r>
          </a:p>
          <a:p>
            <a:pPr>
              <a:lnSpc>
                <a:spcPct val="120000"/>
              </a:lnSpc>
              <a:spcBef>
                <a:spcPts val="0"/>
              </a:spcBef>
              <a:buNone/>
            </a:pPr>
            <a:r>
              <a:rPr lang="en-US" sz="4800" b="1" dirty="0" smtClean="0">
                <a:effectLst>
                  <a:outerShdw blurRad="50800" dist="38100" dir="2700000" algn="tl" rotWithShape="0">
                    <a:prstClr val="black">
                      <a:alpha val="40000"/>
                    </a:prstClr>
                  </a:outerShdw>
                </a:effectLst>
                <a:latin typeface="Bookman Old Style"/>
                <a:cs typeface="Bookman Old Style"/>
              </a:rPr>
              <a:t>	*Finalizing a partnership agreement to begin in 2014 with the Masonic Temple Lodge to create additional public parking opportunities.</a:t>
            </a:r>
          </a:p>
          <a:p>
            <a:pPr>
              <a:lnSpc>
                <a:spcPct val="120000"/>
              </a:lnSpc>
              <a:spcBef>
                <a:spcPts val="0"/>
              </a:spcBef>
              <a:buNone/>
            </a:pPr>
            <a:endParaRPr lang="en-US" sz="3692" b="1" dirty="0" smtClean="0">
              <a:effectLst>
                <a:outerShdw blurRad="38100" dist="38100" dir="2700000" algn="tl">
                  <a:srgbClr val="000000">
                    <a:alpha val="43137"/>
                  </a:srgbClr>
                </a:outerShdw>
              </a:effectLst>
              <a:latin typeface="Bookman Old Style"/>
              <a:cs typeface="Bookman Old Style"/>
            </a:endParaRPr>
          </a:p>
          <a:p>
            <a:pPr>
              <a:lnSpc>
                <a:spcPct val="120000"/>
              </a:lnSpc>
              <a:spcBef>
                <a:spcPts val="0"/>
              </a:spcBef>
              <a:buNone/>
            </a:pPr>
            <a:endParaRPr lang="en-US" sz="3000" b="1" dirty="0" smtClean="0">
              <a:effectLst>
                <a:outerShdw blurRad="38100" dist="38100" dir="2700000" algn="tl">
                  <a:srgbClr val="000000">
                    <a:alpha val="43137"/>
                  </a:srgbClr>
                </a:outerShdw>
              </a:effectLst>
              <a:latin typeface="Bookman Old Style"/>
              <a:cs typeface="Bookman Old Style"/>
            </a:endParaRPr>
          </a:p>
          <a:p>
            <a:pPr>
              <a:lnSpc>
                <a:spcPct val="120000"/>
              </a:lnSpc>
              <a:spcBef>
                <a:spcPts val="0"/>
              </a:spcBef>
              <a:buNone/>
            </a:pPr>
            <a:r>
              <a:rPr lang="en-US" sz="3000" b="1" dirty="0" smtClean="0">
                <a:effectLst>
                  <a:outerShdw blurRad="38100" dist="38100" dir="2700000" algn="tl">
                    <a:srgbClr val="000000">
                      <a:alpha val="43137"/>
                    </a:srgbClr>
                  </a:outerShdw>
                </a:effectLst>
                <a:latin typeface="Bookman Old Style"/>
                <a:cs typeface="Bookman Old Style"/>
              </a:rPr>
              <a:t>	</a:t>
            </a:r>
          </a:p>
          <a:p>
            <a:pPr>
              <a:lnSpc>
                <a:spcPct val="120000"/>
              </a:lnSpc>
              <a:spcBef>
                <a:spcPts val="0"/>
              </a:spcBef>
              <a:buNone/>
            </a:pPr>
            <a:endParaRPr lang="en-US" sz="3000" b="1" dirty="0" smtClean="0">
              <a:effectLst>
                <a:outerShdw blurRad="38100" dist="38100" dir="2700000" algn="tl">
                  <a:srgbClr val="000000">
                    <a:alpha val="43137"/>
                  </a:srgbClr>
                </a:outerShdw>
              </a:effectLst>
              <a:latin typeface="Bookman Old Style"/>
              <a:cs typeface="Bookman Old Style"/>
            </a:endParaRPr>
          </a:p>
          <a:p>
            <a:pPr>
              <a:lnSpc>
                <a:spcPct val="120000"/>
              </a:lnSpc>
              <a:spcBef>
                <a:spcPts val="0"/>
              </a:spcBef>
              <a:buNone/>
            </a:pPr>
            <a:r>
              <a:rPr lang="en-US" sz="3000" b="1" dirty="0" smtClean="0">
                <a:effectLst>
                  <a:outerShdw blurRad="38100" dist="38100" dir="2700000" algn="tl">
                    <a:srgbClr val="000000">
                      <a:alpha val="43137"/>
                    </a:srgbClr>
                  </a:outerShdw>
                </a:effectLst>
                <a:latin typeface="Bookman Old Style"/>
                <a:cs typeface="Bookman Old Style"/>
              </a:rPr>
              <a:t>	</a:t>
            </a:r>
          </a:p>
          <a:p>
            <a:pPr>
              <a:lnSpc>
                <a:spcPct val="120000"/>
              </a:lnSpc>
              <a:spcBef>
                <a:spcPts val="0"/>
              </a:spcBef>
              <a:buNone/>
            </a:pPr>
            <a:endParaRPr lang="en-US" sz="3000" b="1" dirty="0" smtClean="0">
              <a:effectLst>
                <a:outerShdw blurRad="38100" dist="38100" dir="2700000" algn="tl">
                  <a:srgbClr val="000000">
                    <a:alpha val="43137"/>
                  </a:srgbClr>
                </a:outerShdw>
              </a:effectLst>
              <a:latin typeface="Bookman Old Style"/>
              <a:cs typeface="Bookman Old Style"/>
            </a:endParaRPr>
          </a:p>
          <a:p>
            <a:pPr>
              <a:lnSpc>
                <a:spcPct val="120000"/>
              </a:lnSpc>
              <a:spcBef>
                <a:spcPts val="0"/>
              </a:spcBef>
              <a:buNone/>
            </a:pPr>
            <a:r>
              <a:rPr lang="en-US" sz="3000" b="1" dirty="0" smtClean="0">
                <a:effectLst>
                  <a:outerShdw blurRad="38100" dist="38100" dir="2700000" algn="tl">
                    <a:srgbClr val="000000">
                      <a:alpha val="43137"/>
                    </a:srgbClr>
                  </a:outerShdw>
                </a:effectLst>
                <a:latin typeface="Bookman Old Style"/>
                <a:cs typeface="Bookman Old Style"/>
              </a:rPr>
              <a:t>	</a:t>
            </a:r>
          </a:p>
          <a:p>
            <a:endParaRPr lang="en-US" dirty="0"/>
          </a:p>
        </p:txBody>
      </p:sp>
      <p:sp>
        <p:nvSpPr>
          <p:cNvPr id="6" name="Slide Number Placeholder 5"/>
          <p:cNvSpPr>
            <a:spLocks noGrp="1"/>
          </p:cNvSpPr>
          <p:nvPr>
            <p:ph type="sldNum" sz="quarter" idx="12"/>
          </p:nvPr>
        </p:nvSpPr>
        <p:spPr/>
        <p:txBody>
          <a:bodyPr/>
          <a:lstStyle/>
          <a:p>
            <a:fld id="{67299863-F9E9-E042-A0B1-0B9E80FA7CA0}" type="slidenum">
              <a:rPr lang="en-US" smtClean="0"/>
              <a:pPr/>
              <a:t>7</a:t>
            </a:fld>
            <a:endParaRPr lang="en-US"/>
          </a:p>
        </p:txBody>
      </p:sp>
      <p:sp>
        <p:nvSpPr>
          <p:cNvPr id="7" name="Footer Placeholder 6"/>
          <p:cNvSpPr>
            <a:spLocks noGrp="1"/>
          </p:cNvSpPr>
          <p:nvPr>
            <p:ph type="ftr" sz="quarter" idx="11"/>
          </p:nvPr>
        </p:nvSpPr>
        <p:spPr/>
        <p:txBody>
          <a:bodyPr/>
          <a:lstStyle/>
          <a:p>
            <a:r>
              <a:rPr lang="en-US" dirty="0" smtClean="0"/>
              <a:t>MDC 2013 Annual Report</a:t>
            </a:r>
            <a:endParaRPr lang="en-US" dirty="0"/>
          </a:p>
        </p:txBody>
      </p:sp>
      <p:pic>
        <p:nvPicPr>
          <p:cNvPr id="11" name="Content Placeholder 10" descr="IMG_20130906_124841.jpg"/>
          <p:cNvPicPr>
            <a:picLocks noGrp="1" noChangeAspect="1"/>
          </p:cNvPicPr>
          <p:nvPr>
            <p:ph sz="half" idx="2"/>
          </p:nvPr>
        </p:nvPicPr>
        <p:blipFill>
          <a:blip r:embed="rId3"/>
          <a:srcRect t="-25088" b="-25088"/>
          <a:stretch>
            <a:fillRect/>
          </a:stretch>
        </p:blipFill>
        <p:spPr>
          <a:xfrm>
            <a:off x="4648200" y="685800"/>
            <a:ext cx="4059936" cy="4724400"/>
          </a:xfr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MDC 2013 Annual Report</a:t>
            </a:r>
            <a:endParaRPr lang="en-US" dirty="0"/>
          </a:p>
        </p:txBody>
      </p:sp>
      <p:sp>
        <p:nvSpPr>
          <p:cNvPr id="3" name="Slide Number Placeholder 2"/>
          <p:cNvSpPr>
            <a:spLocks noGrp="1"/>
          </p:cNvSpPr>
          <p:nvPr>
            <p:ph type="sldNum" sz="quarter" idx="12"/>
          </p:nvPr>
        </p:nvSpPr>
        <p:spPr/>
        <p:txBody>
          <a:bodyPr/>
          <a:lstStyle/>
          <a:p>
            <a:fld id="{67299863-F9E9-E042-A0B1-0B9E80FA7CA0}" type="slidenum">
              <a:rPr lang="en-US" smtClean="0"/>
              <a:pPr/>
              <a:t>8</a:t>
            </a:fld>
            <a:endParaRPr lang="en-US"/>
          </a:p>
        </p:txBody>
      </p:sp>
      <p:sp>
        <p:nvSpPr>
          <p:cNvPr id="4" name="Title 3"/>
          <p:cNvSpPr>
            <a:spLocks noGrp="1"/>
          </p:cNvSpPr>
          <p:nvPr>
            <p:ph type="title"/>
          </p:nvPr>
        </p:nvSpPr>
        <p:spPr>
          <a:xfrm>
            <a:off x="457200" y="152400"/>
            <a:ext cx="8229600" cy="762000"/>
          </a:xfrm>
        </p:spPr>
        <p:txBody>
          <a:bodyPr>
            <a:normAutofit fontScale="90000"/>
          </a:bodyPr>
          <a:lstStyle/>
          <a:p>
            <a:pPr algn="ctr"/>
            <a:r>
              <a:rPr sz="2400" b="1" dirty="0" smtClean="0">
                <a:effectLst>
                  <a:outerShdw blurRad="38100" dist="38100" dir="2700000" algn="tl">
                    <a:srgbClr val="000000">
                      <a:alpha val="43137"/>
                    </a:srgbClr>
                  </a:outerShdw>
                </a:effectLst>
                <a:latin typeface="Bookman Old Style"/>
                <a:cs typeface="Bookman Old Style"/>
              </a:rPr>
              <a:t>DOWNTOWN INVESTMENT</a:t>
            </a:r>
            <a:r>
              <a:rPr lang="en-US" sz="2400" b="1" dirty="0" smtClean="0">
                <a:effectLst>
                  <a:outerShdw blurRad="38100" dist="38100" dir="2700000" algn="tl">
                    <a:srgbClr val="000000">
                      <a:alpha val="43137"/>
                    </a:srgbClr>
                  </a:outerShdw>
                </a:effectLst>
                <a:latin typeface="Bookman Old Style"/>
                <a:cs typeface="Bookman Old Style"/>
              </a:rPr>
              <a:t>,</a:t>
            </a:r>
            <a:r>
              <a:rPr sz="2400" b="1" dirty="0" smtClean="0">
                <a:effectLst>
                  <a:outerShdw blurRad="38100" dist="38100" dir="2700000" algn="tl">
                    <a:srgbClr val="000000">
                      <a:alpha val="43137"/>
                    </a:srgbClr>
                  </a:outerShdw>
                </a:effectLst>
                <a:latin typeface="Bookman Old Style"/>
                <a:cs typeface="Bookman Old Style"/>
              </a:rPr>
              <a:t/>
            </a:r>
            <a:br>
              <a:rPr sz="2400" b="1" dirty="0" smtClean="0">
                <a:effectLst>
                  <a:outerShdw blurRad="38100" dist="38100" dir="2700000" algn="tl">
                    <a:srgbClr val="000000">
                      <a:alpha val="43137"/>
                    </a:srgbClr>
                  </a:outerShdw>
                </a:effectLst>
                <a:latin typeface="Bookman Old Style"/>
                <a:cs typeface="Bookman Old Style"/>
              </a:rPr>
            </a:br>
            <a:r>
              <a:rPr sz="2400" b="1" dirty="0" smtClean="0">
                <a:effectLst>
                  <a:outerShdw blurRad="38100" dist="38100" dir="2700000" algn="tl">
                    <a:srgbClr val="000000">
                      <a:alpha val="43137"/>
                    </a:srgbClr>
                  </a:outerShdw>
                </a:effectLst>
                <a:latin typeface="Bookman Old Style"/>
                <a:cs typeface="Bookman Old Style"/>
              </a:rPr>
              <a:t>FAÇADE IMPROVEMENT GRANT PROGRAM</a:t>
            </a:r>
            <a:endParaRPr lang="en-US" sz="2400" dirty="0"/>
          </a:p>
        </p:txBody>
      </p:sp>
      <p:sp>
        <p:nvSpPr>
          <p:cNvPr id="11" name="Content Placeholder 10"/>
          <p:cNvSpPr>
            <a:spLocks noGrp="1"/>
          </p:cNvSpPr>
          <p:nvPr>
            <p:ph sz="half" idx="1"/>
          </p:nvPr>
        </p:nvSpPr>
        <p:spPr>
          <a:xfrm>
            <a:off x="457200" y="914400"/>
            <a:ext cx="4059936" cy="5410200"/>
          </a:xfrm>
        </p:spPr>
        <p:txBody>
          <a:bodyPr>
            <a:normAutofit fontScale="25000" lnSpcReduction="20000"/>
          </a:bodyPr>
          <a:lstStyle/>
          <a:p>
            <a:pPr marL="0" indent="0">
              <a:lnSpc>
                <a:spcPct val="120000"/>
              </a:lnSpc>
              <a:spcBef>
                <a:spcPts val="0"/>
              </a:spcBef>
              <a:buNone/>
            </a:pPr>
            <a:r>
              <a:rPr lang="en-US" sz="4800" b="1" dirty="0" smtClean="0">
                <a:effectLst>
                  <a:outerShdw blurRad="38100" dist="38100" dir="2700000" algn="tl">
                    <a:srgbClr val="000000">
                      <a:alpha val="43137"/>
                    </a:srgbClr>
                  </a:outerShdw>
                </a:effectLst>
                <a:latin typeface="Bookman Old Style"/>
                <a:cs typeface="Bookman Old Style"/>
              </a:rPr>
              <a:t>MDC envisions a restored and revitalized downtown with local boutique and profitable businesses in an enjoyable setting for people to shop, to do business and to enjoy themselves. </a:t>
            </a:r>
          </a:p>
          <a:p>
            <a:pPr marL="0" indent="0">
              <a:lnSpc>
                <a:spcPct val="120000"/>
              </a:lnSpc>
              <a:spcBef>
                <a:spcPts val="0"/>
              </a:spcBef>
              <a:buNone/>
            </a:pPr>
            <a:endParaRPr lang="en-US" sz="4800" b="1" dirty="0">
              <a:effectLst>
                <a:outerShdw blurRad="38100" dist="38100" dir="2700000" algn="tl">
                  <a:srgbClr val="000000">
                    <a:alpha val="43137"/>
                  </a:srgbClr>
                </a:outerShdw>
              </a:effectLst>
              <a:latin typeface="Bookman Old Style"/>
              <a:cs typeface="Bookman Old Style"/>
            </a:endParaRPr>
          </a:p>
          <a:p>
            <a:pPr marL="0" indent="0">
              <a:lnSpc>
                <a:spcPct val="120000"/>
              </a:lnSpc>
              <a:spcBef>
                <a:spcPts val="0"/>
              </a:spcBef>
              <a:buNone/>
            </a:pPr>
            <a:r>
              <a:rPr lang="en-US" sz="4800" b="1" dirty="0" smtClean="0">
                <a:effectLst>
                  <a:outerShdw blurRad="38100" dist="38100" dir="2700000" algn="tl">
                    <a:srgbClr val="000000">
                      <a:alpha val="43137"/>
                    </a:srgbClr>
                  </a:outerShdw>
                </a:effectLst>
                <a:latin typeface="Bookman Old Style"/>
                <a:cs typeface="Bookman Old Style"/>
              </a:rPr>
              <a:t>To improve and maintain the historic character of buildings and to create a visual sense of place in downtown Meridian, property owners or business applicants may apply for grant funds to partially finance projects. </a:t>
            </a:r>
          </a:p>
          <a:p>
            <a:pPr marL="0" indent="0">
              <a:lnSpc>
                <a:spcPct val="120000"/>
              </a:lnSpc>
              <a:spcBef>
                <a:spcPts val="0"/>
              </a:spcBef>
              <a:buNone/>
            </a:pPr>
            <a:endParaRPr lang="en-US" sz="4800" b="1" dirty="0" smtClean="0">
              <a:effectLst>
                <a:outerShdw blurRad="38100" dist="38100" dir="2700000" algn="tl">
                  <a:srgbClr val="000000">
                    <a:alpha val="43137"/>
                  </a:srgbClr>
                </a:outerShdw>
              </a:effectLst>
              <a:latin typeface="Bookman Old Style"/>
              <a:cs typeface="Bookman Old Style"/>
            </a:endParaRPr>
          </a:p>
          <a:p>
            <a:pPr marL="0" indent="0">
              <a:lnSpc>
                <a:spcPct val="120000"/>
              </a:lnSpc>
              <a:spcBef>
                <a:spcPts val="0"/>
              </a:spcBef>
              <a:buNone/>
            </a:pPr>
            <a:r>
              <a:rPr lang="en-US" sz="4800" b="1" dirty="0" smtClean="0">
                <a:effectLst>
                  <a:outerShdw blurRad="38100" dist="38100" dir="2700000" algn="tl">
                    <a:srgbClr val="000000">
                      <a:alpha val="43137"/>
                    </a:srgbClr>
                  </a:outerShdw>
                </a:effectLst>
                <a:latin typeface="Bookman Old Style"/>
                <a:cs typeface="Bookman Old Style"/>
              </a:rPr>
              <a:t>Through FY2013, MDC worked in partnership with the City of Meridian and their Community Development Block Grant program that assisted in the partial funding of the Façade Improvement Program. The other portion was provided through MDC’s general budget.</a:t>
            </a:r>
          </a:p>
          <a:p>
            <a:pPr marL="0" indent="0">
              <a:lnSpc>
                <a:spcPct val="120000"/>
              </a:lnSpc>
              <a:spcBef>
                <a:spcPts val="0"/>
              </a:spcBef>
              <a:buNone/>
            </a:pPr>
            <a:endParaRPr lang="en-US" sz="4800" b="1" dirty="0" smtClean="0">
              <a:effectLst>
                <a:outerShdw blurRad="38100" dist="38100" dir="2700000" algn="tl">
                  <a:srgbClr val="000000">
                    <a:alpha val="43137"/>
                  </a:srgbClr>
                </a:outerShdw>
              </a:effectLst>
              <a:latin typeface="Bookman Old Style"/>
              <a:cs typeface="Bookman Old Style"/>
            </a:endParaRPr>
          </a:p>
          <a:p>
            <a:pPr marL="0" indent="0">
              <a:lnSpc>
                <a:spcPct val="120000"/>
              </a:lnSpc>
              <a:spcBef>
                <a:spcPts val="0"/>
              </a:spcBef>
              <a:buNone/>
            </a:pPr>
            <a:r>
              <a:rPr lang="en-US" sz="4800" b="1" dirty="0" smtClean="0">
                <a:effectLst>
                  <a:outerShdw blurRad="38100" dist="38100" dir="2700000" algn="tl">
                    <a:srgbClr val="000000">
                      <a:alpha val="43137"/>
                    </a:srgbClr>
                  </a:outerShdw>
                </a:effectLst>
                <a:latin typeface="Bookman Old Style"/>
                <a:cs typeface="Bookman Old Style"/>
              </a:rPr>
              <a:t>MDC has continued to conduct public outreach to ensure that property owners, and/or business owners are aware of and understand the grant program. </a:t>
            </a:r>
          </a:p>
          <a:p>
            <a:pPr marL="0" indent="0">
              <a:lnSpc>
                <a:spcPct val="120000"/>
              </a:lnSpc>
              <a:spcBef>
                <a:spcPts val="0"/>
              </a:spcBef>
              <a:buNone/>
            </a:pPr>
            <a:endParaRPr lang="en-US" sz="4800" b="1" dirty="0" smtClean="0">
              <a:effectLst>
                <a:outerShdw blurRad="38100" dist="38100" dir="2700000" algn="tl">
                  <a:srgbClr val="000000">
                    <a:alpha val="43137"/>
                  </a:srgbClr>
                </a:outerShdw>
              </a:effectLst>
              <a:latin typeface="Bookman Old Style"/>
              <a:cs typeface="Bookman Old Style"/>
            </a:endParaRPr>
          </a:p>
          <a:p>
            <a:pPr marL="0" indent="0">
              <a:lnSpc>
                <a:spcPct val="120000"/>
              </a:lnSpc>
              <a:spcBef>
                <a:spcPts val="0"/>
              </a:spcBef>
              <a:buNone/>
            </a:pPr>
            <a:r>
              <a:rPr lang="en-US" sz="4800" b="1" dirty="0" smtClean="0">
                <a:effectLst>
                  <a:outerShdw blurRad="38100" dist="38100" dir="2700000" algn="tl">
                    <a:srgbClr val="000000">
                      <a:alpha val="43137"/>
                    </a:srgbClr>
                  </a:outerShdw>
                </a:effectLst>
                <a:latin typeface="Bookman Old Style"/>
                <a:cs typeface="Bookman Old Style"/>
              </a:rPr>
              <a:t>In 2013, MDC approved one fund recipient, the Sunrise Café. They installed new and bright awnings on the front façade. In addition, MDC continued to work with 2012 grant recipients on the completion of their projects.</a:t>
            </a:r>
          </a:p>
          <a:p>
            <a:pPr marL="0" indent="0"/>
            <a:endParaRPr lang="en-US" dirty="0"/>
          </a:p>
        </p:txBody>
      </p:sp>
      <p:pic>
        <p:nvPicPr>
          <p:cNvPr id="14" name="Content Placeholder 13" descr="Sunrise.JPG"/>
          <p:cNvPicPr>
            <a:picLocks noGrp="1" noChangeAspect="1"/>
          </p:cNvPicPr>
          <p:nvPr>
            <p:ph sz="half" idx="2"/>
          </p:nvPr>
        </p:nvPicPr>
        <p:blipFill>
          <a:blip r:embed="rId2"/>
          <a:srcRect t="-25398" b="-25398"/>
          <a:stretch>
            <a:fillRect/>
          </a:stretch>
        </p:blipFill>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sz="2400" b="1" dirty="0" smtClean="0">
                <a:effectLst>
                  <a:outerShdw blurRad="38100" dist="38100" dir="2700000" algn="tl">
                    <a:srgbClr val="000000">
                      <a:alpha val="43137"/>
                    </a:srgbClr>
                  </a:outerShdw>
                </a:effectLst>
                <a:latin typeface="Bookman Old Style"/>
                <a:cs typeface="Bookman Old Style"/>
              </a:rPr>
              <a:t>DOWNTOWN INVESTMENT</a:t>
            </a:r>
            <a:r>
              <a:rPr lang="en-US" sz="2400" b="1" dirty="0" smtClean="0">
                <a:effectLst>
                  <a:outerShdw blurRad="38100" dist="38100" dir="2700000" algn="tl">
                    <a:srgbClr val="000000">
                      <a:alpha val="43137"/>
                    </a:srgbClr>
                  </a:outerShdw>
                </a:effectLst>
                <a:latin typeface="Bookman Old Style"/>
                <a:cs typeface="Bookman Old Style"/>
              </a:rPr>
              <a:t>,</a:t>
            </a:r>
            <a:r>
              <a:rPr sz="2400" b="1" dirty="0" smtClean="0">
                <a:effectLst>
                  <a:outerShdw blurRad="38100" dist="38100" dir="2700000" algn="tl">
                    <a:srgbClr val="000000">
                      <a:alpha val="43137"/>
                    </a:srgbClr>
                  </a:outerShdw>
                </a:effectLst>
                <a:latin typeface="Bookman Old Style"/>
                <a:cs typeface="Bookman Old Style"/>
              </a:rPr>
              <a:t> </a:t>
            </a:r>
            <a:br>
              <a:rPr sz="2400" b="1" dirty="0" smtClean="0">
                <a:effectLst>
                  <a:outerShdw blurRad="38100" dist="38100" dir="2700000" algn="tl">
                    <a:srgbClr val="000000">
                      <a:alpha val="43137"/>
                    </a:srgbClr>
                  </a:outerShdw>
                </a:effectLst>
                <a:latin typeface="Bookman Old Style"/>
                <a:cs typeface="Bookman Old Style"/>
              </a:rPr>
            </a:br>
            <a:r>
              <a:rPr sz="2400" b="1" dirty="0" smtClean="0">
                <a:effectLst>
                  <a:outerShdw blurRad="38100" dist="38100" dir="2700000" algn="tl">
                    <a:srgbClr val="000000">
                      <a:alpha val="43137"/>
                    </a:srgbClr>
                  </a:outerShdw>
                </a:effectLst>
                <a:latin typeface="Bookman Old Style"/>
                <a:cs typeface="Bookman Old Style"/>
              </a:rPr>
              <a:t>STREETSCAPE IMPROVEMENT</a:t>
            </a:r>
            <a:r>
              <a:rPr lang="en-US" sz="2400" b="1" dirty="0" smtClean="0">
                <a:effectLst>
                  <a:outerShdw blurRad="38100" dist="38100" dir="2700000" algn="tl">
                    <a:srgbClr val="000000">
                      <a:alpha val="43137"/>
                    </a:srgbClr>
                  </a:outerShdw>
                </a:effectLst>
                <a:latin typeface="Bookman Old Style"/>
                <a:cs typeface="Bookman Old Style"/>
              </a:rPr>
              <a:t> PROGRAM</a:t>
            </a:r>
            <a:endParaRPr lang="en-US" sz="2400" b="1" dirty="0">
              <a:effectLst>
                <a:outerShdw blurRad="38100" dist="38100" dir="2700000" algn="tl">
                  <a:srgbClr val="000000">
                    <a:alpha val="43137"/>
                  </a:srgbClr>
                </a:outerShdw>
              </a:effectLst>
              <a:latin typeface="Bookman Old Style"/>
              <a:cs typeface="Bookman Old Style"/>
            </a:endParaRPr>
          </a:p>
        </p:txBody>
      </p:sp>
      <p:sp>
        <p:nvSpPr>
          <p:cNvPr id="3" name="Content Placeholder 2"/>
          <p:cNvSpPr>
            <a:spLocks noGrp="1"/>
          </p:cNvSpPr>
          <p:nvPr>
            <p:ph sz="half" idx="1"/>
          </p:nvPr>
        </p:nvSpPr>
        <p:spPr>
          <a:xfrm>
            <a:off x="457200" y="1523999"/>
            <a:ext cx="4059936" cy="5063715"/>
          </a:xfrm>
        </p:spPr>
        <p:txBody>
          <a:bodyPr>
            <a:normAutofit fontScale="32500" lnSpcReduction="20000"/>
          </a:bodyPr>
          <a:lstStyle/>
          <a:p>
            <a:pPr>
              <a:buNone/>
            </a:pPr>
            <a:r>
              <a:rPr lang="en-US" b="1" dirty="0" smtClean="0">
                <a:effectLst>
                  <a:outerShdw blurRad="38100" dist="38100" dir="2700000" algn="tl">
                    <a:srgbClr val="000000">
                      <a:alpha val="43137"/>
                    </a:srgbClr>
                  </a:outerShdw>
                </a:effectLst>
                <a:latin typeface="Bookman Old Style"/>
                <a:cs typeface="Bookman Old Style"/>
              </a:rPr>
              <a:t>	</a:t>
            </a:r>
            <a:r>
              <a:rPr lang="en-US" sz="4300" b="1" dirty="0" smtClean="0">
                <a:effectLst>
                  <a:outerShdw blurRad="50800" dist="38100" dir="2700000" algn="tl" rotWithShape="0">
                    <a:prstClr val="black">
                      <a:alpha val="40000"/>
                    </a:prstClr>
                  </a:outerShdw>
                </a:effectLst>
                <a:latin typeface="Bookman Old Style"/>
                <a:cs typeface="Bookman Old Style"/>
              </a:rPr>
              <a:t>Each year, MDC places a high priority on various streetscape improvements in Meridian’s downtown core. 2013 was no exception and saw the following accomplishments:</a:t>
            </a:r>
          </a:p>
          <a:p>
            <a:pPr>
              <a:buNone/>
            </a:pPr>
            <a:r>
              <a:rPr lang="en-US" sz="4300" b="1" dirty="0" smtClean="0">
                <a:effectLst>
                  <a:outerShdw blurRad="50800" dist="38100" dir="2700000" algn="tl" rotWithShape="0">
                    <a:prstClr val="black">
                      <a:alpha val="40000"/>
                    </a:prstClr>
                  </a:outerShdw>
                </a:effectLst>
                <a:latin typeface="Bookman Old Style"/>
                <a:cs typeface="Bookman Old Style"/>
              </a:rPr>
              <a:t>	</a:t>
            </a:r>
          </a:p>
          <a:p>
            <a:pPr>
              <a:buNone/>
            </a:pPr>
            <a:r>
              <a:rPr lang="en-US" sz="4300" b="1" dirty="0">
                <a:effectLst>
                  <a:outerShdw blurRad="50800" dist="38100" dir="2700000" algn="tl" rotWithShape="0">
                    <a:prstClr val="black">
                      <a:alpha val="40000"/>
                    </a:prstClr>
                  </a:outerShdw>
                </a:effectLst>
                <a:latin typeface="Bookman Old Style"/>
                <a:cs typeface="Bookman Old Style"/>
              </a:rPr>
              <a:t>	</a:t>
            </a:r>
            <a:r>
              <a:rPr lang="en-US" sz="4300" b="1" dirty="0" smtClean="0">
                <a:effectLst>
                  <a:outerShdw blurRad="50800" dist="38100" dir="2700000" algn="tl" rotWithShape="0">
                    <a:prstClr val="black">
                      <a:alpha val="40000"/>
                    </a:prstClr>
                  </a:outerShdw>
                </a:effectLst>
                <a:latin typeface="Bookman Old Style"/>
                <a:cs typeface="Bookman Old Style"/>
              </a:rPr>
              <a:t>* The continuation of an annual $25,000 partnership contribution to the Meridian Parks and Recreation Department for the replacement of trees in Meridian’s downtown.</a:t>
            </a:r>
          </a:p>
          <a:p>
            <a:pPr>
              <a:buNone/>
            </a:pPr>
            <a:r>
              <a:rPr lang="en-US" sz="4300" b="1" dirty="0" smtClean="0">
                <a:effectLst>
                  <a:outerShdw blurRad="50800" dist="38100" dir="2700000" algn="tl" rotWithShape="0">
                    <a:prstClr val="black">
                      <a:alpha val="40000"/>
                    </a:prstClr>
                  </a:outerShdw>
                </a:effectLst>
                <a:latin typeface="Bookman Old Style"/>
                <a:cs typeface="Bookman Old Style"/>
              </a:rPr>
              <a:t>	* The engagement of a professional engineer to assist MDC in the design of Main Street streetscape improvements that will be constructed in FY2014.</a:t>
            </a:r>
          </a:p>
          <a:p>
            <a:pPr>
              <a:buNone/>
            </a:pPr>
            <a:r>
              <a:rPr lang="en-US" sz="4300" b="1" dirty="0" smtClean="0">
                <a:effectLst>
                  <a:outerShdw blurRad="50800" dist="38100" dir="2700000" algn="tl" rotWithShape="0">
                    <a:prstClr val="black">
                      <a:alpha val="40000"/>
                    </a:prstClr>
                  </a:outerShdw>
                </a:effectLst>
                <a:latin typeface="Bookman Old Style"/>
                <a:cs typeface="Bookman Old Style"/>
              </a:rPr>
              <a:t>	*The engagement of a professional engineer and completion of a historical lighting study for Main Street from the new split corridor cross-over to Cherry Lane. This study will allow MDC to begin budgeting for historical light installation in phases. </a:t>
            </a:r>
          </a:p>
          <a:p>
            <a:pPr>
              <a:buNone/>
            </a:pPr>
            <a:endParaRPr lang="en-US" b="1" dirty="0" smtClean="0">
              <a:effectLst>
                <a:outerShdw blurRad="38100" dist="38100" dir="2700000" algn="tl">
                  <a:srgbClr val="000000">
                    <a:alpha val="43137"/>
                  </a:srgbClr>
                </a:outerShdw>
              </a:effectLst>
              <a:latin typeface="Bookman Old Style"/>
              <a:cs typeface="Bookman Old Style"/>
            </a:endParaRPr>
          </a:p>
          <a:p>
            <a:pPr>
              <a:buNone/>
            </a:pPr>
            <a:r>
              <a:rPr lang="en-US" b="1" dirty="0" smtClean="0">
                <a:effectLst>
                  <a:outerShdw blurRad="38100" dist="38100" dir="2700000" algn="tl">
                    <a:srgbClr val="000000">
                      <a:alpha val="43137"/>
                    </a:srgbClr>
                  </a:outerShdw>
                </a:effectLst>
                <a:latin typeface="Bookman Old Style"/>
                <a:cs typeface="Bookman Old Style"/>
              </a:rPr>
              <a:t>	</a:t>
            </a:r>
          </a:p>
          <a:p>
            <a:pPr>
              <a:buNone/>
            </a:pPr>
            <a:r>
              <a:rPr lang="en-US" b="1" dirty="0" smtClean="0">
                <a:effectLst>
                  <a:outerShdw blurRad="38100" dist="38100" dir="2700000" algn="tl">
                    <a:srgbClr val="000000">
                      <a:alpha val="43137"/>
                    </a:srgbClr>
                  </a:outerShdw>
                </a:effectLst>
                <a:latin typeface="Bookman Old Style"/>
                <a:cs typeface="Bookman Old Style"/>
              </a:rPr>
              <a:t>	</a:t>
            </a:r>
          </a:p>
          <a:p>
            <a:pPr>
              <a:buNone/>
            </a:pPr>
            <a:r>
              <a:rPr lang="en-US" b="1" dirty="0" smtClean="0">
                <a:effectLst>
                  <a:outerShdw blurRad="38100" dist="38100" dir="2700000" algn="tl">
                    <a:srgbClr val="000000">
                      <a:alpha val="43137"/>
                    </a:srgbClr>
                  </a:outerShdw>
                </a:effectLst>
                <a:latin typeface="Bookman Old Style"/>
                <a:cs typeface="Bookman Old Style"/>
              </a:rPr>
              <a:t>	</a:t>
            </a:r>
            <a:endParaRPr lang="en-US" dirty="0"/>
          </a:p>
        </p:txBody>
      </p:sp>
      <p:sp>
        <p:nvSpPr>
          <p:cNvPr id="6" name="Slide Number Placeholder 5"/>
          <p:cNvSpPr>
            <a:spLocks noGrp="1"/>
          </p:cNvSpPr>
          <p:nvPr>
            <p:ph type="sldNum" sz="quarter" idx="12"/>
          </p:nvPr>
        </p:nvSpPr>
        <p:spPr/>
        <p:txBody>
          <a:bodyPr/>
          <a:lstStyle/>
          <a:p>
            <a:fld id="{67299863-F9E9-E042-A0B1-0B9E80FA7CA0}" type="slidenum">
              <a:rPr lang="en-US" smtClean="0"/>
              <a:pPr/>
              <a:t>9</a:t>
            </a:fld>
            <a:endParaRPr lang="en-US"/>
          </a:p>
        </p:txBody>
      </p:sp>
      <p:sp>
        <p:nvSpPr>
          <p:cNvPr id="7" name="Footer Placeholder 6"/>
          <p:cNvSpPr>
            <a:spLocks noGrp="1"/>
          </p:cNvSpPr>
          <p:nvPr>
            <p:ph type="ftr" sz="quarter" idx="11"/>
          </p:nvPr>
        </p:nvSpPr>
        <p:spPr/>
        <p:txBody>
          <a:bodyPr/>
          <a:lstStyle/>
          <a:p>
            <a:r>
              <a:rPr lang="en-US" dirty="0" smtClean="0"/>
              <a:t>MDC 2013 Annual Report</a:t>
            </a:r>
            <a:endParaRPr lang="en-US" dirty="0"/>
          </a:p>
        </p:txBody>
      </p:sp>
      <p:pic>
        <p:nvPicPr>
          <p:cNvPr id="11" name="Content Placeholder 10" descr="P1000724.jpg"/>
          <p:cNvPicPr>
            <a:picLocks noGrp="1" noChangeAspect="1"/>
          </p:cNvPicPr>
          <p:nvPr>
            <p:ph sz="half" idx="2"/>
          </p:nvPr>
        </p:nvPicPr>
        <p:blipFill>
          <a:blip r:embed="rId2"/>
          <a:srcRect t="-25088" b="-25088"/>
          <a:stretch>
            <a:fillRect/>
          </a:stretch>
        </p:blip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72004</TotalTime>
  <Words>2742</Words>
  <Application>Microsoft Macintosh PowerPoint</Application>
  <PresentationFormat>On-screen Show (4:3)</PresentationFormat>
  <Paragraphs>181</Paragraphs>
  <Slides>16</Slides>
  <Notes>2</Notes>
  <HiddenSlides>0</HiddenSlides>
  <MMClips>0</MMClips>
  <ScaleCrop>false</ScaleCrop>
  <HeadingPairs>
    <vt:vector size="4" baseType="variant">
      <vt:variant>
        <vt:lpstr>Design Template</vt:lpstr>
      </vt:variant>
      <vt:variant>
        <vt:i4>1</vt:i4>
      </vt:variant>
      <vt:variant>
        <vt:lpstr>Slide Titles</vt:lpstr>
      </vt:variant>
      <vt:variant>
        <vt:i4>16</vt:i4>
      </vt:variant>
    </vt:vector>
  </HeadingPairs>
  <TitlesOfParts>
    <vt:vector size="17" baseType="lpstr">
      <vt:lpstr>Paper</vt:lpstr>
      <vt:lpstr>MERIDIAN DEVELOPMENT CORPORATION 2013 Annual Report</vt:lpstr>
      <vt:lpstr>TABLE OF CONTENTS</vt:lpstr>
      <vt:lpstr>EXECUTIVE SUMMARY</vt:lpstr>
      <vt:lpstr>BOARD OF COMMISSIONERS</vt:lpstr>
      <vt:lpstr>BOARD OF COMMISSIONER MEETINGS</vt:lpstr>
      <vt:lpstr>DOWNTOWN INVESTMENT  MERIDIAN ROAD SPLIT CORRIDOR, PHASE II</vt:lpstr>
      <vt:lpstr>DOWNTOWN INVESTMENT, PARKING </vt:lpstr>
      <vt:lpstr>DOWNTOWN INVESTMENT, FAÇADE IMPROVEMENT GRANT PROGRAM</vt:lpstr>
      <vt:lpstr>DOWNTOWN INVESTMENT,  STREETSCAPE IMPROVEMENT PROGRAM</vt:lpstr>
      <vt:lpstr>DOWNTOWN INVESTMENT,  WAYFINDING AND SIGNAGE PROGRAM</vt:lpstr>
      <vt:lpstr>DOWNTOWN PARTNERSHIP, TREASURE VALLEY CHILDREN'S THEATRE</vt:lpstr>
      <vt:lpstr>INITIATIVES, WINE COOPERATIVE EXPLORATION</vt:lpstr>
      <vt:lpstr>INITIATIVES  DOWNTOWN ACTIVITIES</vt:lpstr>
      <vt:lpstr>COMING IN 2014</vt:lpstr>
      <vt:lpstr>IN CONCLUSION</vt:lpstr>
      <vt:lpstr>APPENDIX A</vt:lpstr>
    </vt:vector>
  </TitlesOfParts>
  <Company>Red Sky PR</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MERIDIAN DEVELOPMENT CORPORATION 2011 Annual Report</dc:title>
  <dc:creator>Ashley Ford</dc:creator>
  <cp:lastModifiedBy>Ashley Ford</cp:lastModifiedBy>
  <cp:revision>160</cp:revision>
  <dcterms:created xsi:type="dcterms:W3CDTF">2014-04-12T19:15:46Z</dcterms:created>
  <dcterms:modified xsi:type="dcterms:W3CDTF">2014-04-12T19:19:18Z</dcterms:modified>
</cp:coreProperties>
</file>